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79" r:id="rId4"/>
    <p:sldId id="256"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70573"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76672"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205728" y="1600200"/>
            <a:ext cx="5376672"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timing>
    <p:tnLst>
      <p:par>
        <p:cTn id="1" dur="indefinite" restart="never" nodeType="tmRoot"/>
      </p:par>
    </p:tnLst>
  </p:timing>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Title 1025"/>
          <p:cNvSpPr/>
          <p:nvPr>
            <p:ph type="title"/>
          </p:nvPr>
        </p:nvSpPr>
        <p:spPr>
          <a:xfrm>
            <a:off x="609600" y="274638"/>
            <a:ext cx="10972800" cy="1143000"/>
          </a:xfrm>
          <a:prstGeom prst="rect">
            <a:avLst/>
          </a:prstGeom>
          <a:noFill/>
          <a:ln w="9525">
            <a:noFill/>
          </a:ln>
        </p:spPr>
        <p:txBody>
          <a:bodyPr anchor="ctr"/>
          <a:p>
            <a:pPr lvl="0"/>
            <a:r>
              <a:t>Click to edit Master title style</a:t>
            </a:r>
          </a:p>
        </p:txBody>
      </p:sp>
      <p:sp>
        <p:nvSpPr>
          <p:cNvPr id="1027" name="Text Placeholder 1026"/>
          <p:cNvSpPr/>
          <p:nvPr>
            <p:ph type="body" idx="1"/>
          </p:nvPr>
        </p:nvSpPr>
        <p:spPr>
          <a:xfrm>
            <a:off x="609600" y="1600200"/>
            <a:ext cx="10972800" cy="4525963"/>
          </a:xfrm>
          <a:prstGeom prst="rect">
            <a:avLst/>
          </a:prstGeom>
          <a:noFill/>
          <a:ln w="9525">
            <a:noFill/>
          </a:ln>
        </p:spPr>
        <p:txBody>
          <a:bodyPr/>
          <a:p>
            <a:pPr lvl="0"/>
            <a:r>
              <a:t>Click to edit Master text styles</a:t>
            </a:r>
          </a:p>
          <a:p>
            <a:pPr lvl="1"/>
            <a:r>
              <a:t>Second level</a:t>
            </a:r>
          </a:p>
          <a:p>
            <a:pPr lvl="2"/>
            <a:r>
              <a:t>Third level</a:t>
            </a:r>
          </a:p>
          <a:p>
            <a:pPr lvl="3"/>
            <a:r>
              <a:t>Fourth level</a:t>
            </a:r>
          </a:p>
          <a:p>
            <a:pPr lvl="4"/>
            <a:r>
              <a:t>Fifth level</a:t>
            </a:r>
          </a:p>
        </p:txBody>
      </p:sp>
      <p:sp>
        <p:nvSpPr>
          <p:cNvPr id="1028" name="Date Placeholder 1027"/>
          <p:cNvSpPr/>
          <p:nvPr>
            <p:ph type="dt" sz="half" idx="2"/>
          </p:nvPr>
        </p:nvSpPr>
        <p:spPr>
          <a:xfrm>
            <a:off x="609600" y="6245225"/>
            <a:ext cx="2844800" cy="476250"/>
          </a:xfrm>
          <a:prstGeom prst="rect">
            <a:avLst/>
          </a:prstGeom>
          <a:noFill/>
          <a:ln w="9525">
            <a:noFill/>
          </a:ln>
        </p:spPr>
        <p:txBody>
          <a:bodyPr/>
          <a:lstStyle>
            <a:lvl1pPr>
              <a:defRPr sz="1400"/>
            </a:lvl1pPr>
          </a:lstStyle>
          <a:p>
            <a:fld id="{FDE934FF-F4E1-47C5-9CA5-30A81DDE2BE4}" type="datetimeFigureOut">
              <a:rPr lang="en-US" smtClean="0"/>
            </a:fld>
            <a:endParaRPr lang="en-US"/>
          </a:p>
        </p:txBody>
      </p:sp>
      <p:sp>
        <p:nvSpPr>
          <p:cNvPr id="1029" name="Footer Placeholder 1028"/>
          <p:cNvSpPr/>
          <p:nvPr>
            <p:ph type="ftr" sz="quarter" idx="3"/>
          </p:nvPr>
        </p:nvSpPr>
        <p:spPr>
          <a:xfrm>
            <a:off x="4165600" y="6245225"/>
            <a:ext cx="3860800" cy="476250"/>
          </a:xfrm>
          <a:prstGeom prst="rect">
            <a:avLst/>
          </a:prstGeom>
          <a:noFill/>
          <a:ln w="9525">
            <a:noFill/>
          </a:ln>
        </p:spPr>
        <p:txBody>
          <a:bodyPr/>
          <a:lstStyle>
            <a:lvl1pPr algn="ctr">
              <a:defRPr sz="1400"/>
            </a:lvl1pPr>
          </a:lstStyle>
          <a:p>
            <a:endParaRPr lang="en-US"/>
          </a:p>
        </p:txBody>
      </p:sp>
      <p:sp>
        <p:nvSpPr>
          <p:cNvPr id="1030" name="Slide Number Placeholder 1029"/>
          <p:cNvSpPr/>
          <p:nvPr>
            <p:ph type="sldNum" sz="quarter" idx="4"/>
          </p:nvPr>
        </p:nvSpPr>
        <p:spPr>
          <a:xfrm>
            <a:off x="8737600" y="6245225"/>
            <a:ext cx="2844800" cy="476250"/>
          </a:xfrm>
          <a:prstGeom prst="rect">
            <a:avLst/>
          </a:prstGeom>
          <a:noFill/>
          <a:ln w="9525">
            <a:noFill/>
          </a:ln>
        </p:spPr>
        <p:txBody>
          <a:bodyPr/>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Active Shooter Scenario at [agency name]</a:t>
            </a:r>
            <a:endParaRPr lang="en-US"/>
          </a:p>
        </p:txBody>
      </p:sp>
      <p:sp>
        <p:nvSpPr>
          <p:cNvPr id="3" name="Content Placeholder 2"/>
          <p:cNvSpPr>
            <a:spLocks noGrp="1"/>
          </p:cNvSpPr>
          <p:nvPr>
            <p:ph idx="1"/>
          </p:nvPr>
        </p:nvSpPr>
        <p:spPr/>
        <p:txBody>
          <a:bodyPr/>
          <a:p>
            <a:r>
              <a:rPr lang="en-US"/>
              <a:t>Moderator/Faciliator Name </a:t>
            </a:r>
            <a:endParaRPr lang="en-US"/>
          </a:p>
          <a:p>
            <a:r>
              <a:rPr lang="en-US"/>
              <a:t>Credentials</a:t>
            </a:r>
            <a:endParaRPr lang="en-US"/>
          </a:p>
          <a:p>
            <a:r>
              <a:rPr lang="en-US"/>
              <a:t>Contact Information</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Update</a:t>
            </a:r>
            <a:endParaRPr lang="en-US"/>
          </a:p>
        </p:txBody>
      </p:sp>
      <p:sp>
        <p:nvSpPr>
          <p:cNvPr id="3" name="Content Placeholder 2"/>
          <p:cNvSpPr>
            <a:spLocks noGrp="1"/>
          </p:cNvSpPr>
          <p:nvPr>
            <p:ph idx="1"/>
          </p:nvPr>
        </p:nvSpPr>
        <p:spPr/>
        <p:txBody>
          <a:bodyPr/>
          <a:p>
            <a:r>
              <a:rPr lang="en-US"/>
              <a:t>A woman knocks frantically on your door pleading to be let in.</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Based on this information</a:t>
            </a:r>
            <a:endParaRPr lang="en-US"/>
          </a:p>
        </p:txBody>
      </p:sp>
      <p:sp>
        <p:nvSpPr>
          <p:cNvPr id="3" name="Content Placeholder 2"/>
          <p:cNvSpPr>
            <a:spLocks noGrp="1"/>
          </p:cNvSpPr>
          <p:nvPr>
            <p:ph idx="1"/>
          </p:nvPr>
        </p:nvSpPr>
        <p:spPr/>
        <p:txBody>
          <a:bodyPr/>
          <a:p>
            <a:r>
              <a:rPr lang="en-US"/>
              <a:t>What action will you take to ensure your office remains secure?</a:t>
            </a:r>
            <a:endParaRPr lang="en-US"/>
          </a:p>
          <a:p>
            <a:pPr lvl="1"/>
            <a:r>
              <a:rPr lang="en-US"/>
              <a:t>What will you do about the woman outside your door?</a:t>
            </a:r>
            <a:endParaRPr lang="en-US"/>
          </a:p>
          <a:p>
            <a:endParaRPr lang="en-US"/>
          </a:p>
          <a:p>
            <a:r>
              <a:rPr lang="en-US"/>
              <a:t>What additional concerns do you have at this time?</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Update</a:t>
            </a:r>
            <a:endParaRPr lang="en-US"/>
          </a:p>
        </p:txBody>
      </p:sp>
      <p:sp>
        <p:nvSpPr>
          <p:cNvPr id="3" name="Content Placeholder 2"/>
          <p:cNvSpPr>
            <a:spLocks noGrp="1"/>
          </p:cNvSpPr>
          <p:nvPr>
            <p:ph idx="1"/>
          </p:nvPr>
        </p:nvSpPr>
        <p:spPr/>
        <p:txBody>
          <a:bodyPr/>
          <a:p>
            <a:r>
              <a:rPr lang="en-US"/>
              <a:t>You hear someone attempting to open the door, then several loud shots. After a few minutes of silence, it appears that the shooter may have moved on.</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Based on this information</a:t>
            </a:r>
            <a:endParaRPr lang="en-US"/>
          </a:p>
        </p:txBody>
      </p:sp>
      <p:sp>
        <p:nvSpPr>
          <p:cNvPr id="3" name="Content Placeholder 2"/>
          <p:cNvSpPr>
            <a:spLocks noGrp="1"/>
          </p:cNvSpPr>
          <p:nvPr>
            <p:ph idx="1"/>
          </p:nvPr>
        </p:nvSpPr>
        <p:spPr/>
        <p:txBody>
          <a:bodyPr/>
          <a:p>
            <a:r>
              <a:rPr lang="en-US"/>
              <a:t>What are your immediate concerns at this time?</a:t>
            </a:r>
            <a:endParaRPr lang="en-US"/>
          </a:p>
          <a:p>
            <a:endParaRPr lang="en-US"/>
          </a:p>
          <a:p>
            <a:r>
              <a:rPr lang="en-US"/>
              <a:t>What do you tell coworkers sheltering in place with you?</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Update</a:t>
            </a:r>
            <a:endParaRPr lang="en-US"/>
          </a:p>
        </p:txBody>
      </p:sp>
      <p:sp>
        <p:nvSpPr>
          <p:cNvPr id="3" name="Content Placeholder 2"/>
          <p:cNvSpPr>
            <a:spLocks noGrp="1"/>
          </p:cNvSpPr>
          <p:nvPr>
            <p:ph idx="1"/>
          </p:nvPr>
        </p:nvSpPr>
        <p:spPr/>
        <p:txBody>
          <a:bodyPr/>
          <a:p>
            <a:r>
              <a:rPr lang="en-US"/>
              <a:t>For nearly an hour there is no sound from outside your door.</a:t>
            </a:r>
            <a:endParaRPr lang="en-US"/>
          </a:p>
          <a:p>
            <a:endParaRPr lang="en-US"/>
          </a:p>
          <a:p>
            <a:r>
              <a:rPr lang="en-US"/>
              <a:t>Employees are receiving calls from family members who have learned of the shooter in your building.</a:t>
            </a:r>
            <a:endParaRPr lang="en-US"/>
          </a:p>
          <a:p>
            <a:endParaRPr lang="en-US"/>
          </a:p>
          <a:p>
            <a:r>
              <a:rPr lang="en-US"/>
              <a:t>Emergency personnel can be seen outside. Several employees express interest in leaving.</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Based on this information</a:t>
            </a:r>
            <a:endParaRPr lang="en-US"/>
          </a:p>
        </p:txBody>
      </p:sp>
      <p:sp>
        <p:nvSpPr>
          <p:cNvPr id="3" name="Content Placeholder 2"/>
          <p:cNvSpPr>
            <a:spLocks noGrp="1"/>
          </p:cNvSpPr>
          <p:nvPr>
            <p:ph idx="1"/>
          </p:nvPr>
        </p:nvSpPr>
        <p:spPr/>
        <p:txBody>
          <a:bodyPr/>
          <a:p>
            <a:r>
              <a:rPr lang="en-US"/>
              <a:t>Who is responsible for deciding when it is safe to leave the secure area?</a:t>
            </a:r>
            <a:endParaRPr lang="en-US"/>
          </a:p>
          <a:p>
            <a:endParaRPr lang="en-US"/>
          </a:p>
          <a:p>
            <a:r>
              <a:rPr lang="en-US"/>
              <a:t>How will family members be contacted?</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Update</a:t>
            </a:r>
            <a:endParaRPr lang="en-US"/>
          </a:p>
        </p:txBody>
      </p:sp>
      <p:sp>
        <p:nvSpPr>
          <p:cNvPr id="3" name="Content Placeholder 2"/>
          <p:cNvSpPr>
            <a:spLocks noGrp="1"/>
          </p:cNvSpPr>
          <p:nvPr>
            <p:ph idx="1"/>
          </p:nvPr>
        </p:nvSpPr>
        <p:spPr/>
        <p:txBody>
          <a:bodyPr/>
          <a:p>
            <a:r>
              <a:rPr lang="en-US"/>
              <a:t>Law enforcement personnel arrive outside your office door and direct you to evacuate the building.</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Based on this information</a:t>
            </a:r>
            <a:endParaRPr lang="en-US"/>
          </a:p>
        </p:txBody>
      </p:sp>
      <p:sp>
        <p:nvSpPr>
          <p:cNvPr id="3" name="Content Placeholder 2"/>
          <p:cNvSpPr>
            <a:spLocks noGrp="1"/>
          </p:cNvSpPr>
          <p:nvPr>
            <p:ph idx="1"/>
          </p:nvPr>
        </p:nvSpPr>
        <p:spPr/>
        <p:txBody>
          <a:bodyPr/>
          <a:p>
            <a:r>
              <a:rPr lang="en-US"/>
              <a:t>How do you prepare your employees for the disturbing scenes they may encounter as they evacuate?</a:t>
            </a:r>
            <a:endParaRPr lang="en-US"/>
          </a:p>
          <a:p>
            <a:endParaRPr lang="en-US"/>
          </a:p>
          <a:p>
            <a:r>
              <a:rPr lang="en-US"/>
              <a:t>Who is responsible for communicating with law enforcement?</a:t>
            </a:r>
            <a:endParaRPr lang="en-US"/>
          </a:p>
          <a:p>
            <a:endParaRPr lang="en-US"/>
          </a:p>
          <a:p>
            <a:r>
              <a:rPr lang="en-US"/>
              <a:t>What concerns do you have leaving your office unsecure?</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Update</a:t>
            </a:r>
            <a:endParaRPr lang="en-US"/>
          </a:p>
        </p:txBody>
      </p:sp>
      <p:sp>
        <p:nvSpPr>
          <p:cNvPr id="3" name="Content Placeholder 2"/>
          <p:cNvSpPr>
            <a:spLocks noGrp="1"/>
          </p:cNvSpPr>
          <p:nvPr>
            <p:ph idx="1"/>
          </p:nvPr>
        </p:nvSpPr>
        <p:spPr/>
        <p:txBody>
          <a:bodyPr/>
          <a:p>
            <a:r>
              <a:rPr lang="en-US"/>
              <a:t>Upon evacuation, your employees are cornered by news reporters asking about the experience.</a:t>
            </a:r>
            <a:endParaRPr lang="en-US"/>
          </a:p>
          <a:p>
            <a:endParaRPr lang="en-US"/>
          </a:p>
          <a:p>
            <a:r>
              <a:rPr lang="en-US"/>
              <a:t>Some employees do not have their car or house keys and are worried about getting home.</a:t>
            </a: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Based on this information</a:t>
            </a:r>
            <a:endParaRPr lang="en-US"/>
          </a:p>
        </p:txBody>
      </p:sp>
      <p:sp>
        <p:nvSpPr>
          <p:cNvPr id="3" name="Content Placeholder 2"/>
          <p:cNvSpPr>
            <a:spLocks noGrp="1"/>
          </p:cNvSpPr>
          <p:nvPr>
            <p:ph idx="1"/>
          </p:nvPr>
        </p:nvSpPr>
        <p:spPr/>
        <p:txBody>
          <a:bodyPr/>
          <a:p>
            <a:r>
              <a:rPr lang="en-US"/>
              <a:t>Who is responsible for communicating with news media?</a:t>
            </a:r>
            <a:endParaRPr lang="en-US"/>
          </a:p>
          <a:p>
            <a:pPr lvl="1"/>
            <a:r>
              <a:rPr lang="en-US"/>
              <a:t>What information will you give them?</a:t>
            </a:r>
            <a:endParaRPr lang="en-US"/>
          </a:p>
          <a:p>
            <a:pPr lvl="1"/>
            <a:r>
              <a:rPr lang="en-US"/>
              <a:t>Can you control who else the media approaches? If not, what can you do?</a:t>
            </a:r>
            <a:endParaRPr lang="en-US"/>
          </a:p>
          <a:p>
            <a:endParaRPr lang="en-US"/>
          </a:p>
          <a:p>
            <a:r>
              <a:rPr lang="en-US"/>
              <a:t>How will your employees get home?</a:t>
            </a:r>
            <a:endParaRPr lang="en-US"/>
          </a:p>
          <a:p>
            <a:pPr lvl="1"/>
            <a:r>
              <a:rPr lang="en-US"/>
              <a:t>Will you request access back into the building? Who would go in?</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Objectives</a:t>
            </a:r>
            <a:endParaRPr lang="en-US"/>
          </a:p>
        </p:txBody>
      </p:sp>
      <p:sp>
        <p:nvSpPr>
          <p:cNvPr id="3" name="Content Placeholder 2"/>
          <p:cNvSpPr>
            <a:spLocks noGrp="1"/>
          </p:cNvSpPr>
          <p:nvPr>
            <p:ph idx="1"/>
          </p:nvPr>
        </p:nvSpPr>
        <p:spPr/>
        <p:txBody>
          <a:bodyPr/>
          <a:p>
            <a:r>
              <a:rPr lang="en-US"/>
              <a:t>List objectives of the exercise</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Update (For non healthcare)</a:t>
            </a:r>
            <a:endParaRPr lang="en-US"/>
          </a:p>
        </p:txBody>
      </p:sp>
      <p:sp>
        <p:nvSpPr>
          <p:cNvPr id="3" name="Content Placeholder 2"/>
          <p:cNvSpPr>
            <a:spLocks noGrp="1"/>
          </p:cNvSpPr>
          <p:nvPr>
            <p:ph idx="1"/>
          </p:nvPr>
        </p:nvSpPr>
        <p:spPr/>
        <p:txBody>
          <a:bodyPr/>
          <a:p>
            <a:r>
              <a:rPr lang="en-US"/>
              <a:t>The building is designated a crime scene and is closed for a week.</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Based on this information</a:t>
            </a:r>
            <a:endParaRPr lang="en-US"/>
          </a:p>
        </p:txBody>
      </p:sp>
      <p:sp>
        <p:nvSpPr>
          <p:cNvPr id="3" name="Content Placeholder 2"/>
          <p:cNvSpPr>
            <a:spLocks noGrp="1"/>
          </p:cNvSpPr>
          <p:nvPr>
            <p:ph idx="1"/>
          </p:nvPr>
        </p:nvSpPr>
        <p:spPr/>
        <p:txBody>
          <a:bodyPr/>
          <a:p>
            <a:r>
              <a:rPr lang="en-US"/>
              <a:t>Who initiates business continuity/continuity of operations plans?</a:t>
            </a:r>
            <a:endParaRPr lang="en-US"/>
          </a:p>
          <a:p>
            <a:endParaRPr lang="en-US"/>
          </a:p>
          <a:p>
            <a:r>
              <a:rPr lang="en-US"/>
              <a:t>What else needs to be considered?</a:t>
            </a:r>
            <a:endParaRPr lang="en-US"/>
          </a:p>
          <a:p>
            <a:endParaRPr lang="en-US"/>
          </a:p>
          <a:p>
            <a:r>
              <a:rPr lang="en-US"/>
              <a:t>How is information disseminated to employees?</a:t>
            </a: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Update</a:t>
            </a:r>
            <a:endParaRPr lang="en-US"/>
          </a:p>
        </p:txBody>
      </p:sp>
      <p:sp>
        <p:nvSpPr>
          <p:cNvPr id="3" name="Content Placeholder 2"/>
          <p:cNvSpPr>
            <a:spLocks noGrp="1"/>
          </p:cNvSpPr>
          <p:nvPr>
            <p:ph idx="1"/>
          </p:nvPr>
        </p:nvSpPr>
        <p:spPr/>
        <p:txBody>
          <a:bodyPr/>
          <a:p>
            <a:r>
              <a:rPr lang="en-US"/>
              <a:t>Date: Monday, April 12</a:t>
            </a:r>
            <a:endParaRPr lang="en-US"/>
          </a:p>
          <a:p>
            <a:endParaRPr lang="en-US"/>
          </a:p>
          <a:p>
            <a:r>
              <a:rPr lang="en-US"/>
              <a:t>You are able to get back into the building and resume normal business operations.</a:t>
            </a:r>
            <a:endParaRPr lang="en-US"/>
          </a:p>
          <a:p>
            <a:endParaRPr lang="en-US"/>
          </a:p>
          <a:p>
            <a:r>
              <a:rPr lang="en-US"/>
              <a:t>Several employees ask for more time to emotionally recover from the event.</a:t>
            </a: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Based on this information</a:t>
            </a:r>
            <a:endParaRPr lang="en-US"/>
          </a:p>
        </p:txBody>
      </p:sp>
      <p:sp>
        <p:nvSpPr>
          <p:cNvPr id="3" name="Content Placeholder 2"/>
          <p:cNvSpPr>
            <a:spLocks noGrp="1"/>
          </p:cNvSpPr>
          <p:nvPr>
            <p:ph idx="1"/>
          </p:nvPr>
        </p:nvSpPr>
        <p:spPr/>
        <p:txBody>
          <a:bodyPr/>
          <a:p>
            <a:r>
              <a:rPr lang="en-US" sz="2800"/>
              <a:t> Are you able to continue normal business operations using fewer staff?</a:t>
            </a:r>
            <a:endParaRPr lang="en-US" sz="2800"/>
          </a:p>
          <a:p>
            <a:endParaRPr lang="en-US" sz="2800"/>
          </a:p>
          <a:p>
            <a:r>
              <a:rPr lang="en-US" sz="2800"/>
              <a:t>How will you accommodate individuals who have been emotionally traumatized by the event?</a:t>
            </a:r>
            <a:endParaRPr lang="en-US" sz="2800"/>
          </a:p>
          <a:p>
            <a:endParaRPr lang="en-US" sz="2800"/>
          </a:p>
          <a:p>
            <a:r>
              <a:rPr lang="en-US" sz="2800"/>
              <a:t>What resources will you make available to all staff?</a:t>
            </a:r>
            <a:endParaRPr lang="en-US" sz="2800"/>
          </a:p>
          <a:p>
            <a:endParaRPr lang="en-US" sz="2800"/>
          </a:p>
          <a:p>
            <a:r>
              <a:rPr lang="en-US" sz="2800"/>
              <a:t>How will you communicate your organization’s resilience to concerned clients/citizens?</a:t>
            </a:r>
            <a:endParaRPr lang="en-US" sz="28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Exercise Hot Wash</a:t>
            </a:r>
            <a:endParaRPr lang="en-US"/>
          </a:p>
        </p:txBody>
      </p:sp>
      <p:sp>
        <p:nvSpPr>
          <p:cNvPr id="3" name="Content Placeholder 2"/>
          <p:cNvSpPr>
            <a:spLocks noGrp="1"/>
          </p:cNvSpPr>
          <p:nvPr>
            <p:ph idx="1"/>
          </p:nvPr>
        </p:nvSpPr>
        <p:spPr/>
        <p:txBody>
          <a:bodyPr/>
          <a:p>
            <a:r>
              <a:rPr lang="en-US" sz="2000"/>
              <a:t>How do you think it went overall?</a:t>
            </a:r>
            <a:endParaRPr lang="en-US" sz="2000"/>
          </a:p>
          <a:p>
            <a:endParaRPr lang="en-US" sz="2000"/>
          </a:p>
          <a:p>
            <a:r>
              <a:rPr lang="en-US" sz="2000"/>
              <a:t>What did you learn from this exercise?</a:t>
            </a:r>
            <a:endParaRPr lang="en-US" sz="2000"/>
          </a:p>
          <a:p>
            <a:endParaRPr lang="en-US" sz="2000"/>
          </a:p>
          <a:p>
            <a:r>
              <a:rPr lang="en-US" sz="2000"/>
              <a:t>What are the areas of concerns at this point?</a:t>
            </a:r>
            <a:endParaRPr lang="en-US" sz="2000"/>
          </a:p>
          <a:p>
            <a:endParaRPr lang="en-US" sz="2000"/>
          </a:p>
          <a:p>
            <a:r>
              <a:rPr lang="en-US" sz="2000"/>
              <a:t>What action steps are needed, based on lessons learned?</a:t>
            </a:r>
            <a:endParaRPr lang="en-US" sz="2000"/>
          </a:p>
          <a:p>
            <a:pPr lvl="1"/>
            <a:r>
              <a:rPr lang="en-US" sz="1750"/>
              <a:t>Plans</a:t>
            </a:r>
            <a:endParaRPr lang="en-US" sz="1750"/>
          </a:p>
          <a:p>
            <a:pPr lvl="1"/>
            <a:r>
              <a:rPr lang="en-US" sz="2000"/>
              <a:t>Procedures</a:t>
            </a:r>
            <a:endParaRPr lang="en-US" sz="2000"/>
          </a:p>
          <a:p>
            <a:pPr lvl="1"/>
            <a:r>
              <a:rPr lang="en-US" sz="2000"/>
              <a:t>Training</a:t>
            </a:r>
            <a:endParaRPr lang="en-US" sz="2000"/>
          </a:p>
          <a:p>
            <a:pPr lvl="1"/>
            <a:r>
              <a:rPr lang="en-US" sz="2000"/>
              <a:t>Other Suggestions</a:t>
            </a:r>
            <a:endParaRPr lang="en-US" sz="2000"/>
          </a:p>
          <a:p>
            <a:endParaRPr lang="en-US" sz="2000"/>
          </a:p>
          <a:p>
            <a:r>
              <a:rPr lang="en-US" sz="2000"/>
              <a:t>Who has responsibility for each action step?</a:t>
            </a:r>
            <a:endParaRPr lang="en-US" sz="2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r>
              <a:rPr lang="en-US"/>
              <a:t>Location</a:t>
            </a:r>
            <a:endParaRPr lang="en-US"/>
          </a:p>
        </p:txBody>
      </p:sp>
      <p:sp>
        <p:nvSpPr>
          <p:cNvPr id="5" name="Content Placeholder 4"/>
          <p:cNvSpPr>
            <a:spLocks noGrp="1"/>
          </p:cNvSpPr>
          <p:nvPr>
            <p:ph idx="1"/>
          </p:nvPr>
        </p:nvSpPr>
        <p:spPr/>
        <p:txBody>
          <a:bodyPr/>
          <a:p>
            <a:r>
              <a:rPr lang="en-US"/>
              <a:t>[agency/facility location]</a:t>
            </a:r>
            <a:endParaRPr lang="en-US"/>
          </a:p>
          <a:p>
            <a:endParaRPr lang="en-US"/>
          </a:p>
          <a:p>
            <a:r>
              <a:rPr lang="en-US"/>
              <a:t>[specific building]</a:t>
            </a:r>
            <a:endParaRPr lang="en-US"/>
          </a:p>
          <a:p>
            <a:endParaRPr lang="en-US"/>
          </a:p>
          <a:p>
            <a:r>
              <a:rPr lang="en-US"/>
              <a:t>[add picture of your building]</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Update</a:t>
            </a:r>
            <a:endParaRPr lang="en-US"/>
          </a:p>
        </p:txBody>
      </p:sp>
      <p:sp>
        <p:nvSpPr>
          <p:cNvPr id="3" name="Content Placeholder 2"/>
          <p:cNvSpPr>
            <a:spLocks noGrp="1"/>
          </p:cNvSpPr>
          <p:nvPr>
            <p:ph idx="1"/>
          </p:nvPr>
        </p:nvSpPr>
        <p:spPr/>
        <p:txBody>
          <a:bodyPr/>
          <a:p>
            <a:r>
              <a:rPr lang="en-US"/>
              <a:t>Date: Friday, February 19</a:t>
            </a:r>
            <a:endParaRPr lang="en-US"/>
          </a:p>
          <a:p>
            <a:endParaRPr lang="en-US"/>
          </a:p>
          <a:p>
            <a:r>
              <a:rPr lang="en-US"/>
              <a:t>Time: 11:00am CST</a:t>
            </a:r>
            <a:endParaRPr lang="en-US"/>
          </a:p>
          <a:p>
            <a:endParaRPr lang="en-US"/>
          </a:p>
          <a:p>
            <a:r>
              <a:rPr lang="en-US"/>
              <a:t>A member of your finance department, who has been with your organization for eight years, has just had his employment terminated. As he is escorted out of the building by security, he tells them they will regret treating him like this.</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Based on this information</a:t>
            </a:r>
            <a:endParaRPr lang="en-US"/>
          </a:p>
        </p:txBody>
      </p:sp>
      <p:sp>
        <p:nvSpPr>
          <p:cNvPr id="3" name="Content Placeholder 2"/>
          <p:cNvSpPr>
            <a:spLocks noGrp="1"/>
          </p:cNvSpPr>
          <p:nvPr>
            <p:ph idx="1"/>
          </p:nvPr>
        </p:nvSpPr>
        <p:spPr/>
        <p:txBody>
          <a:bodyPr/>
          <a:p>
            <a:r>
              <a:rPr lang="en-US"/>
              <a:t>Who should be informed of this behavior?</a:t>
            </a:r>
            <a:endParaRPr lang="en-US"/>
          </a:p>
          <a:p>
            <a:endParaRPr lang="en-US"/>
          </a:p>
          <a:p>
            <a:pPr marL="0" indent="0">
              <a:buNone/>
            </a:pPr>
            <a:r>
              <a:rPr lang="en-US"/>
              <a:t>•    What concerns might you have?</a:t>
            </a:r>
            <a:endParaRPr lang="en-US"/>
          </a:p>
          <a:p>
            <a:endParaRPr lang="en-US"/>
          </a:p>
          <a:p>
            <a:pPr marL="0" indent="0" algn="l">
              <a:buNone/>
            </a:pPr>
            <a:r>
              <a:rPr lang="en-US"/>
              <a:t>•  What actions would you consider taking, if any, at this stage?</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Update</a:t>
            </a:r>
            <a:endParaRPr lang="en-US"/>
          </a:p>
        </p:txBody>
      </p:sp>
      <p:sp>
        <p:nvSpPr>
          <p:cNvPr id="3" name="Content Placeholder 2"/>
          <p:cNvSpPr>
            <a:spLocks noGrp="1"/>
          </p:cNvSpPr>
          <p:nvPr>
            <p:ph sz="half" idx="1"/>
          </p:nvPr>
        </p:nvSpPr>
        <p:spPr/>
        <p:txBody>
          <a:bodyPr/>
          <a:p>
            <a:r>
              <a:rPr lang="en-US" sz="2800"/>
              <a:t>Date: Monday, April 5</a:t>
            </a:r>
            <a:endParaRPr lang="en-US" sz="2800"/>
          </a:p>
          <a:p>
            <a:endParaRPr lang="en-US" sz="2800"/>
          </a:p>
          <a:p>
            <a:pPr marL="0" indent="0">
              <a:buNone/>
            </a:pPr>
            <a:r>
              <a:rPr lang="en-US" sz="2800"/>
              <a:t>•  Time: 9:15 am CST</a:t>
            </a:r>
            <a:endParaRPr lang="en-US" sz="2800"/>
          </a:p>
          <a:p>
            <a:endParaRPr lang="en-US" sz="2800"/>
          </a:p>
          <a:p>
            <a:pPr marL="0" indent="0">
              <a:buNone/>
            </a:pPr>
            <a:r>
              <a:rPr lang="en-US" sz="2800"/>
              <a:t>•  A popping sound is heard within the building.</a:t>
            </a:r>
            <a:endParaRPr lang="en-US" sz="2800"/>
          </a:p>
          <a:p>
            <a:endParaRPr lang="en-US" sz="2800"/>
          </a:p>
          <a:p>
            <a:pPr marL="0" indent="0">
              <a:buNone/>
            </a:pPr>
            <a:r>
              <a:rPr lang="en-US" sz="2800"/>
              <a:t>•  An employee runs into your office shouting that there is a man firing a gun in the hall</a:t>
            </a:r>
            <a:endParaRPr lang="en-US" sz="2800"/>
          </a:p>
        </p:txBody>
      </p:sp>
      <p:pic>
        <p:nvPicPr>
          <p:cNvPr id="4" name="Content Placeholder 3"/>
          <p:cNvPicPr>
            <a:picLocks noChangeAspect="1"/>
          </p:cNvPicPr>
          <p:nvPr>
            <p:ph sz="half" idx="2"/>
          </p:nvPr>
        </p:nvPicPr>
        <p:blipFill>
          <a:blip r:embed="rId1"/>
          <a:stretch>
            <a:fillRect/>
          </a:stretch>
        </p:blipFill>
        <p:spPr>
          <a:xfrm>
            <a:off x="6174740" y="1804035"/>
            <a:ext cx="5619750" cy="421513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Based on this information:</a:t>
            </a:r>
            <a:endParaRPr lang="en-US"/>
          </a:p>
        </p:txBody>
      </p:sp>
      <p:sp>
        <p:nvSpPr>
          <p:cNvPr id="3" name="Content Placeholder 2"/>
          <p:cNvSpPr>
            <a:spLocks noGrp="1"/>
          </p:cNvSpPr>
          <p:nvPr>
            <p:ph idx="1"/>
          </p:nvPr>
        </p:nvSpPr>
        <p:spPr/>
        <p:txBody>
          <a:bodyPr/>
          <a:p>
            <a:r>
              <a:rPr lang="en-US"/>
              <a:t>What actions should you take?</a:t>
            </a:r>
            <a:endParaRPr lang="en-US"/>
          </a:p>
          <a:p>
            <a:endParaRPr lang="en-US"/>
          </a:p>
          <a:p>
            <a:r>
              <a:rPr lang="en-US"/>
              <a:t>How are you communicating with employees? Who is communicating?</a:t>
            </a:r>
            <a:endParaRPr lang="en-US"/>
          </a:p>
          <a:p>
            <a:endParaRPr lang="en-US"/>
          </a:p>
          <a:p>
            <a:r>
              <a:rPr lang="en-US"/>
              <a:t>Who is in charge of the situation?</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Update</a:t>
            </a:r>
            <a:endParaRPr lang="en-US"/>
          </a:p>
        </p:txBody>
      </p:sp>
      <p:sp>
        <p:nvSpPr>
          <p:cNvPr id="3" name="Content Placeholder 2"/>
          <p:cNvSpPr>
            <a:spLocks noGrp="1"/>
          </p:cNvSpPr>
          <p:nvPr>
            <p:ph idx="1"/>
          </p:nvPr>
        </p:nvSpPr>
        <p:spPr/>
        <p:txBody>
          <a:bodyPr/>
          <a:p>
            <a:r>
              <a:rPr lang="en-US"/>
              <a:t>You decide to shelter in place in an office, and secure the immediate area.</a:t>
            </a:r>
            <a:endParaRPr lang="en-US"/>
          </a:p>
          <a:p>
            <a:endParaRPr lang="en-US"/>
          </a:p>
          <a:p>
            <a:r>
              <a:rPr lang="en-US"/>
              <a:t>The popping noises seem to be coming from your floor. There is yelling and screaming outside your door.</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Based on this information</a:t>
            </a:r>
            <a:endParaRPr lang="en-US"/>
          </a:p>
        </p:txBody>
      </p:sp>
      <p:sp>
        <p:nvSpPr>
          <p:cNvPr id="3" name="Content Placeholder 2"/>
          <p:cNvSpPr>
            <a:spLocks noGrp="1"/>
          </p:cNvSpPr>
          <p:nvPr>
            <p:ph idx="1"/>
          </p:nvPr>
        </p:nvSpPr>
        <p:spPr/>
        <p:txBody>
          <a:bodyPr/>
          <a:p>
            <a:r>
              <a:rPr lang="en-US"/>
              <a:t>What actions are taken to secure the area?</a:t>
            </a:r>
            <a:endParaRPr lang="en-US"/>
          </a:p>
          <a:p>
            <a:endParaRPr lang="en-US"/>
          </a:p>
          <a:p>
            <a:r>
              <a:rPr lang="en-US"/>
              <a:t>Who is responsible for contacting law enforcement?</a:t>
            </a:r>
            <a:endParaRPr lang="en-US"/>
          </a:p>
          <a:p>
            <a:pPr lvl="1"/>
            <a:r>
              <a:rPr lang="en-US"/>
              <a:t> What information do you relay to them?</a:t>
            </a:r>
            <a:endParaRPr lang="en-US"/>
          </a:p>
          <a:p>
            <a:endParaRPr lang="en-US"/>
          </a:p>
          <a:p>
            <a:r>
              <a:rPr lang="en-US"/>
              <a:t>What are you telling your employees?</a:t>
            </a:r>
            <a:endParaRPr lang="en-US"/>
          </a:p>
        </p:txBody>
      </p:sp>
    </p:spTree>
  </p:cSld>
  <p:clrMapOvr>
    <a:masterClrMapping/>
  </p:clrMapOvr>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4147</Words>
  <Application>WPS Presentation</Application>
  <PresentationFormat>Widescreen</PresentationFormat>
  <Paragraphs>175</Paragraphs>
  <Slides>24</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24</vt:i4>
      </vt:variant>
    </vt:vector>
  </HeadingPairs>
  <TitlesOfParts>
    <vt:vector size="32" baseType="lpstr">
      <vt:lpstr>Arial</vt:lpstr>
      <vt:lpstr>SimSun</vt:lpstr>
      <vt:lpstr>Wingdings</vt:lpstr>
      <vt:lpstr>Arial Unicode MS</vt:lpstr>
      <vt:lpstr>Calibri Light</vt:lpstr>
      <vt:lpstr>Calibri</vt:lpstr>
      <vt:lpstr>Microsoft YaHei</vt:lpstr>
      <vt:lpstr>Default Design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Active Shooter Scenario at [agency name]</dc:title>
  <dc:creator>Cathy</dc:creator>
  <cp:lastModifiedBy>Cathy</cp:lastModifiedBy>
  <cp:revision>2</cp:revision>
  <dcterms:created xsi:type="dcterms:W3CDTF">2018-10-23T03:30:10Z</dcterms:created>
  <dcterms:modified xsi:type="dcterms:W3CDTF">2018-10-23T03:30:26Z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1033-10.2.0.7516</vt:lpwstr>
  </property>
</Properties>
</file>