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996" r:id="rId2"/>
    <p:sldId id="1132" r:id="rId3"/>
    <p:sldId id="1225" r:id="rId4"/>
    <p:sldId id="1138" r:id="rId5"/>
    <p:sldId id="1176" r:id="rId6"/>
    <p:sldId id="386" r:id="rId7"/>
    <p:sldId id="259" r:id="rId8"/>
    <p:sldId id="1226" r:id="rId9"/>
    <p:sldId id="397" r:id="rId10"/>
    <p:sldId id="1139" r:id="rId11"/>
    <p:sldId id="1234" r:id="rId12"/>
    <p:sldId id="1235" r:id="rId13"/>
    <p:sldId id="1236" r:id="rId14"/>
    <p:sldId id="1237" r:id="rId15"/>
    <p:sldId id="1238" r:id="rId16"/>
    <p:sldId id="1240" r:id="rId17"/>
    <p:sldId id="1241" r:id="rId18"/>
    <p:sldId id="1155" r:id="rId19"/>
    <p:sldId id="1156" r:id="rId20"/>
    <p:sldId id="1157" r:id="rId21"/>
    <p:sldId id="1239" r:id="rId22"/>
    <p:sldId id="1243" r:id="rId23"/>
    <p:sldId id="1242" r:id="rId24"/>
    <p:sldId id="1252" r:id="rId25"/>
    <p:sldId id="1177" r:id="rId26"/>
    <p:sldId id="1174" r:id="rId27"/>
    <p:sldId id="1228" r:id="rId28"/>
    <p:sldId id="1229" r:id="rId29"/>
    <p:sldId id="1244" r:id="rId30"/>
    <p:sldId id="1245" r:id="rId31"/>
    <p:sldId id="1246" r:id="rId32"/>
    <p:sldId id="1247" r:id="rId33"/>
    <p:sldId id="1248" r:id="rId34"/>
    <p:sldId id="1249" r:id="rId35"/>
    <p:sldId id="1250" r:id="rId36"/>
    <p:sldId id="1232" r:id="rId37"/>
    <p:sldId id="1178" r:id="rId38"/>
    <p:sldId id="1196" r:id="rId39"/>
    <p:sldId id="1251" r:id="rId40"/>
    <p:sldId id="1180" r:id="rId41"/>
    <p:sldId id="123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DC00"/>
    <a:srgbClr val="FF9933"/>
    <a:srgbClr val="CC3300"/>
    <a:srgbClr val="FF9900"/>
    <a:srgbClr val="FFFFFF"/>
    <a:srgbClr val="FFFF99"/>
    <a:srgbClr val="1C1C1C"/>
    <a:srgbClr val="B7FA22"/>
    <a:srgbClr val="0000B4"/>
    <a:srgbClr val="11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63904" autoAdjust="0"/>
  </p:normalViewPr>
  <p:slideViewPr>
    <p:cSldViewPr>
      <p:cViewPr varScale="1">
        <p:scale>
          <a:sx n="74" d="100"/>
          <a:sy n="74" d="100"/>
        </p:scale>
        <p:origin x="268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4" d="100"/>
          <a:sy n="64" d="100"/>
        </p:scale>
        <p:origin x="-3144"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7F9B72-6AC9-4125-A0AE-F6A1997A3CFE}" type="datetimeFigureOut">
              <a:rPr lang="en-US" smtClean="0"/>
              <a:t>4/18/2019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CAD6DD-5143-4AC1-8EF1-2988B4383AEA}" type="slidenum">
              <a:rPr lang="en-US" smtClean="0"/>
              <a:t>‹#›</a:t>
            </a:fld>
            <a:endParaRPr lang="en-US" dirty="0"/>
          </a:p>
        </p:txBody>
      </p:sp>
    </p:spTree>
    <p:extLst>
      <p:ext uri="{BB962C8B-B14F-4D97-AF65-F5344CB8AC3E}">
        <p14:creationId xmlns:p14="http://schemas.microsoft.com/office/powerpoint/2010/main" val="62233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www.fema.gov/national-response-framework"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cdp.dhs.gov/" TargetMode="External"/><Relationship Id="rId2" Type="http://schemas.openxmlformats.org/officeDocument/2006/relationships/slide" Target="../slides/slide33.xml"/><Relationship Id="rId1" Type="http://schemas.openxmlformats.org/officeDocument/2006/relationships/notesMaster" Target="../notesMasters/notesMaster1.xml"/><Relationship Id="rId5" Type="http://schemas.openxmlformats.org/officeDocument/2006/relationships/hyperlink" Target="http://training.fema.gov/" TargetMode="External"/><Relationship Id="rId4" Type="http://schemas.openxmlformats.org/officeDocument/2006/relationships/hyperlink" Target="https://www.fema.gov/media-library/assets/documents/96088"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CAD6DD-5143-4AC1-8EF1-2988B4383A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2123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Issues to consider for preparedness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Status of current plans</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Training status</a:t>
            </a:r>
            <a:r>
              <a:rPr lang="en-US" dirty="0"/>
              <a:t> </a:t>
            </a:r>
          </a:p>
          <a:p>
            <a:r>
              <a:rPr lang="en-US" sz="1200" b="0" i="0" u="none" strike="noStrike" kern="1200" dirty="0">
                <a:solidFill>
                  <a:schemeClr val="tx1"/>
                </a:solidFill>
                <a:effectLst/>
                <a:latin typeface="+mn-lt"/>
                <a:ea typeface="+mn-ea"/>
                <a:cs typeface="+mn-cs"/>
              </a:rPr>
              <a:t>3</a:t>
            </a:r>
            <a:r>
              <a:rPr lang="en-US" dirty="0"/>
              <a:t> </a:t>
            </a:r>
            <a:r>
              <a:rPr lang="en-US" sz="1200" b="0" i="0" u="none" strike="noStrike" kern="1200" dirty="0">
                <a:solidFill>
                  <a:schemeClr val="tx1"/>
                </a:solidFill>
                <a:effectLst/>
                <a:latin typeface="+mn-lt"/>
                <a:ea typeface="+mn-ea"/>
                <a:cs typeface="+mn-cs"/>
              </a:rPr>
              <a:t>Insurance</a:t>
            </a:r>
            <a:r>
              <a:rPr lang="en-US" dirty="0"/>
              <a:t> </a:t>
            </a:r>
          </a:p>
          <a:p>
            <a:r>
              <a:rPr lang="en-US" sz="1200" b="0" i="0" u="none" strike="noStrike" kern="1200" dirty="0">
                <a:solidFill>
                  <a:schemeClr val="tx1"/>
                </a:solidFill>
                <a:effectLst/>
                <a:latin typeface="+mn-lt"/>
                <a:ea typeface="+mn-ea"/>
                <a:cs typeface="+mn-cs"/>
              </a:rPr>
              <a:t>4</a:t>
            </a:r>
            <a:r>
              <a:rPr lang="en-US" dirty="0"/>
              <a:t> </a:t>
            </a:r>
            <a:r>
              <a:rPr lang="en-US" sz="1200" b="0" i="0" u="none" strike="noStrike" kern="1200" dirty="0">
                <a:solidFill>
                  <a:schemeClr val="tx1"/>
                </a:solidFill>
                <a:effectLst/>
                <a:latin typeface="+mn-lt"/>
                <a:ea typeface="+mn-ea"/>
                <a:cs typeface="+mn-cs"/>
              </a:rPr>
              <a:t>Availability of back-up systems</a:t>
            </a:r>
            <a:r>
              <a:rPr lang="en-US" dirty="0"/>
              <a:t> </a:t>
            </a:r>
          </a:p>
          <a:p>
            <a:r>
              <a:rPr lang="en-US" sz="1200" b="0" i="0" u="none" strike="noStrike" kern="1200" dirty="0">
                <a:solidFill>
                  <a:schemeClr val="tx1"/>
                </a:solidFill>
                <a:effectLst/>
                <a:latin typeface="+mn-lt"/>
                <a:ea typeface="+mn-ea"/>
                <a:cs typeface="+mn-cs"/>
              </a:rPr>
              <a:t>5</a:t>
            </a:r>
            <a:r>
              <a:rPr lang="en-US" dirty="0"/>
              <a:t> </a:t>
            </a:r>
            <a:r>
              <a:rPr lang="en-US" sz="1200" b="0" i="0" u="none" strike="noStrike" kern="1200" dirty="0">
                <a:solidFill>
                  <a:schemeClr val="tx1"/>
                </a:solidFill>
                <a:effectLst/>
                <a:latin typeface="+mn-lt"/>
                <a:ea typeface="+mn-ea"/>
                <a:cs typeface="+mn-cs"/>
              </a:rPr>
              <a:t>Community resources</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Issues to consider for internal resources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Types of supplies on hand</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Volume of supplies on hand</a:t>
            </a:r>
            <a:r>
              <a:rPr lang="en-US" dirty="0"/>
              <a:t> </a:t>
            </a:r>
          </a:p>
          <a:p>
            <a:r>
              <a:rPr lang="en-US" sz="1200" b="0" i="0" u="none" strike="noStrike" kern="1200" dirty="0">
                <a:solidFill>
                  <a:schemeClr val="tx1"/>
                </a:solidFill>
                <a:effectLst/>
                <a:latin typeface="+mn-lt"/>
                <a:ea typeface="+mn-ea"/>
                <a:cs typeface="+mn-cs"/>
              </a:rPr>
              <a:t>3</a:t>
            </a:r>
            <a:r>
              <a:rPr lang="en-US" dirty="0"/>
              <a:t> </a:t>
            </a:r>
            <a:r>
              <a:rPr lang="en-US" sz="1200" b="0" i="0" u="none" strike="noStrike" kern="1200" dirty="0">
                <a:solidFill>
                  <a:schemeClr val="tx1"/>
                </a:solidFill>
                <a:effectLst/>
                <a:latin typeface="+mn-lt"/>
                <a:ea typeface="+mn-ea"/>
                <a:cs typeface="+mn-cs"/>
              </a:rPr>
              <a:t>Staff availability</a:t>
            </a:r>
            <a:r>
              <a:rPr lang="en-US" dirty="0"/>
              <a:t> </a:t>
            </a:r>
          </a:p>
          <a:p>
            <a:r>
              <a:rPr lang="en-US" sz="1200" b="0" i="0" u="none" strike="noStrike" kern="1200" dirty="0">
                <a:solidFill>
                  <a:schemeClr val="tx1"/>
                </a:solidFill>
                <a:effectLst/>
                <a:latin typeface="+mn-lt"/>
                <a:ea typeface="+mn-ea"/>
                <a:cs typeface="+mn-cs"/>
              </a:rPr>
              <a:t>4</a:t>
            </a:r>
            <a:r>
              <a:rPr lang="en-US" dirty="0"/>
              <a:t> </a:t>
            </a:r>
            <a:r>
              <a:rPr lang="en-US" sz="1200" b="0" i="0" u="none" strike="noStrike" kern="1200" dirty="0">
                <a:solidFill>
                  <a:schemeClr val="tx1"/>
                </a:solidFill>
                <a:effectLst/>
                <a:latin typeface="+mn-lt"/>
                <a:ea typeface="+mn-ea"/>
                <a:cs typeface="+mn-cs"/>
              </a:rPr>
              <a:t>Coordination with other system entities including PCPs</a:t>
            </a:r>
            <a:endParaRPr lang="en-US" dirty="0"/>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Issues to consider for external resources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Types of agreements with community agencies</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Coordination with local and state agencies</a:t>
            </a:r>
            <a:r>
              <a:rPr lang="en-US" dirty="0"/>
              <a:t> </a:t>
            </a:r>
          </a:p>
          <a:p>
            <a:r>
              <a:rPr lang="en-US" sz="1200" b="0" i="0" u="none" strike="noStrike" kern="1200" dirty="0">
                <a:solidFill>
                  <a:schemeClr val="tx1"/>
                </a:solidFill>
                <a:effectLst/>
                <a:latin typeface="+mn-lt"/>
                <a:ea typeface="+mn-ea"/>
                <a:cs typeface="+mn-cs"/>
              </a:rPr>
              <a:t>3</a:t>
            </a:r>
            <a:r>
              <a:rPr lang="en-US" dirty="0"/>
              <a:t> </a:t>
            </a:r>
            <a:r>
              <a:rPr lang="en-US" sz="1200" b="0" i="0" u="none" strike="noStrike" kern="1200" dirty="0">
                <a:solidFill>
                  <a:schemeClr val="tx1"/>
                </a:solidFill>
                <a:effectLst/>
                <a:latin typeface="+mn-lt"/>
                <a:ea typeface="+mn-ea"/>
                <a:cs typeface="+mn-cs"/>
              </a:rPr>
              <a:t>Coordination with proximal health care facilities</a:t>
            </a:r>
            <a:r>
              <a:rPr lang="en-US" dirty="0"/>
              <a:t> </a:t>
            </a:r>
          </a:p>
          <a:p>
            <a:r>
              <a:rPr lang="en-US" sz="1200" b="0" i="0" u="none" strike="noStrike" kern="1200" dirty="0">
                <a:solidFill>
                  <a:schemeClr val="tx1"/>
                </a:solidFill>
                <a:effectLst/>
                <a:latin typeface="+mn-lt"/>
                <a:ea typeface="+mn-ea"/>
                <a:cs typeface="+mn-cs"/>
              </a:rPr>
              <a:t>4</a:t>
            </a:r>
            <a:r>
              <a:rPr lang="en-US" dirty="0"/>
              <a:t> </a:t>
            </a:r>
            <a:r>
              <a:rPr lang="en-US" sz="1200" b="0" i="0" u="none" strike="noStrike" kern="1200" dirty="0">
                <a:solidFill>
                  <a:schemeClr val="tx1"/>
                </a:solidFill>
                <a:effectLst/>
                <a:latin typeface="+mn-lt"/>
                <a:ea typeface="+mn-ea"/>
                <a:cs typeface="+mn-cs"/>
              </a:rPr>
              <a:t>Coordination with treatment specific facilities</a:t>
            </a:r>
            <a:r>
              <a:rPr lang="en-US" dirty="0"/>
              <a:t> </a:t>
            </a:r>
          </a:p>
        </p:txBody>
      </p:sp>
      <p:sp>
        <p:nvSpPr>
          <p:cNvPr id="4" name="Slide Number Placeholder 3"/>
          <p:cNvSpPr>
            <a:spLocks noGrp="1"/>
          </p:cNvSpPr>
          <p:nvPr>
            <p:ph type="sldNum" sz="quarter" idx="10"/>
          </p:nvPr>
        </p:nvSpPr>
        <p:spPr/>
        <p:txBody>
          <a:bodyPr/>
          <a:lstStyle/>
          <a:p>
            <a:fld id="{7DCAD6DD-5143-4AC1-8EF1-2988B4383AEA}" type="slidenum">
              <a:rPr lang="en-US" smtClean="0"/>
              <a:t>14</a:t>
            </a:fld>
            <a:endParaRPr lang="en-US" dirty="0"/>
          </a:p>
        </p:txBody>
      </p:sp>
    </p:spTree>
    <p:extLst>
      <p:ext uri="{BB962C8B-B14F-4D97-AF65-F5344CB8AC3E}">
        <p14:creationId xmlns:p14="http://schemas.microsoft.com/office/powerpoint/2010/main" val="1280418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 Assessment:</a:t>
            </a:r>
          </a:p>
          <a:p>
            <a:endParaRPr lang="en-US" dirty="0"/>
          </a:p>
          <a:p>
            <a:r>
              <a:rPr lang="en-US" dirty="0"/>
              <a:t>The term risk assessment describes a process facilities use to assess and document potential hazards that are likely to impact their geographical region, community, facility and patient population and identify gaps and challenges that should be considered and addressed in developing the emergency preparedness program. The term risk assessment is meant to be comprehensive, and may include a variety of methods to assess and document potential hazards and their impacts. The healthcare industry has also referred to risk assessments as a Hazard Vulnerability Assessments or Analysis (</a:t>
            </a:r>
            <a:r>
              <a:rPr lang="en-US" dirty="0" err="1"/>
              <a:t>HVA</a:t>
            </a:r>
            <a:r>
              <a:rPr lang="en-US" dirty="0"/>
              <a:t>) as a type of risk assessment commonly used in the healthcare industry.</a:t>
            </a:r>
          </a:p>
        </p:txBody>
      </p:sp>
      <p:sp>
        <p:nvSpPr>
          <p:cNvPr id="4" name="Slide Number Placeholder 3"/>
          <p:cNvSpPr>
            <a:spLocks noGrp="1"/>
          </p:cNvSpPr>
          <p:nvPr>
            <p:ph type="sldNum" sz="quarter" idx="10"/>
          </p:nvPr>
        </p:nvSpPr>
        <p:spPr/>
        <p:txBody>
          <a:bodyPr/>
          <a:lstStyle/>
          <a:p>
            <a:fld id="{7DCAD6DD-5143-4AC1-8EF1-2988B4383AEA}" type="slidenum">
              <a:rPr lang="en-US" smtClean="0"/>
              <a:t>16</a:t>
            </a:fld>
            <a:endParaRPr lang="en-US" dirty="0"/>
          </a:p>
        </p:txBody>
      </p:sp>
    </p:spTree>
    <p:extLst>
      <p:ext uri="{BB962C8B-B14F-4D97-AF65-F5344CB8AC3E}">
        <p14:creationId xmlns:p14="http://schemas.microsoft.com/office/powerpoint/2010/main" val="30527913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18</a:t>
            </a:fld>
            <a:endParaRPr lang="en-US" dirty="0"/>
          </a:p>
        </p:txBody>
      </p:sp>
    </p:spTree>
    <p:extLst>
      <p:ext uri="{BB962C8B-B14F-4D97-AF65-F5344CB8AC3E}">
        <p14:creationId xmlns:p14="http://schemas.microsoft.com/office/powerpoint/2010/main" val="2940053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19</a:t>
            </a:fld>
            <a:endParaRPr lang="en-US" dirty="0"/>
          </a:p>
        </p:txBody>
      </p:sp>
    </p:spTree>
    <p:extLst>
      <p:ext uri="{BB962C8B-B14F-4D97-AF65-F5344CB8AC3E}">
        <p14:creationId xmlns:p14="http://schemas.microsoft.com/office/powerpoint/2010/main" val="1908384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CAD6DD-5143-4AC1-8EF1-2988B4383A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91570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Separate tabs for the different hazard types</a:t>
            </a:r>
          </a:p>
          <a:p>
            <a:pPr marL="171450" indent="-171450">
              <a:buFont typeface="Arial" panose="020B0604020202020204" pitchFamily="34" charset="0"/>
              <a:buChar char="•"/>
            </a:pPr>
            <a:r>
              <a:rPr lang="en-US" dirty="0"/>
              <a:t>Natural</a:t>
            </a:r>
          </a:p>
          <a:p>
            <a:pPr marL="171450" indent="-171450">
              <a:buFont typeface="Arial" panose="020B0604020202020204" pitchFamily="34" charset="0"/>
              <a:buChar char="•"/>
            </a:pPr>
            <a:r>
              <a:rPr lang="en-US" dirty="0"/>
              <a:t>Technology</a:t>
            </a:r>
          </a:p>
          <a:p>
            <a:pPr marL="171450" indent="-171450">
              <a:buFont typeface="Arial" panose="020B0604020202020204" pitchFamily="34" charset="0"/>
              <a:buChar char="•"/>
            </a:pPr>
            <a:r>
              <a:rPr lang="en-US" dirty="0"/>
              <a:t>Human</a:t>
            </a:r>
          </a:p>
          <a:p>
            <a:pPr marL="171450" indent="-171450">
              <a:buFont typeface="Arial" panose="020B0604020202020204" pitchFamily="34" charset="0"/>
              <a:buChar char="•"/>
            </a:pPr>
            <a:r>
              <a:rPr lang="en-US" dirty="0"/>
              <a:t>Hazardous Materials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Event = Hazards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Problems with this template were</a:t>
            </a:r>
          </a:p>
          <a:p>
            <a:pPr marL="171450" indent="-171450">
              <a:buFont typeface="Arial" panose="020B0604020202020204" pitchFamily="34" charset="0"/>
              <a:buChar char="•"/>
            </a:pPr>
            <a:r>
              <a:rPr lang="en-US" dirty="0"/>
              <a:t>Didn’t address an active assailant/ shooter/ threat situation</a:t>
            </a:r>
          </a:p>
          <a:p>
            <a:pPr marL="171450" indent="-171450">
              <a:buFont typeface="Arial" panose="020B0604020202020204" pitchFamily="34" charset="0"/>
              <a:buChar char="•"/>
            </a:pPr>
            <a:r>
              <a:rPr lang="en-US" dirty="0"/>
              <a:t>Summary tables were not visually appealing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22</a:t>
            </a:fld>
            <a:endParaRPr lang="en-US" dirty="0"/>
          </a:p>
        </p:txBody>
      </p:sp>
    </p:spTree>
    <p:extLst>
      <p:ext uri="{BB962C8B-B14F-4D97-AF65-F5344CB8AC3E}">
        <p14:creationId xmlns:p14="http://schemas.microsoft.com/office/powerpoint/2010/main" val="2884533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Hazards are on a single tab (expanded hazards) Note: Remove Zombies hazard… </a:t>
            </a:r>
          </a:p>
          <a:p>
            <a:endParaRPr lang="en-US" dirty="0"/>
          </a:p>
          <a:p>
            <a:r>
              <a:rPr lang="en-US" dirty="0"/>
              <a:t>Allows for more site customization</a:t>
            </a:r>
          </a:p>
          <a:p>
            <a:endParaRPr lang="en-US" dirty="0"/>
          </a:p>
          <a:p>
            <a:r>
              <a:rPr lang="en-US" dirty="0"/>
              <a:t>Allows for continuous tracking of incidents, alerts/ notifications to provide a year end summary and statistical data to help improve emergency preparedness capabilities </a:t>
            </a:r>
          </a:p>
          <a:p>
            <a:endParaRPr lang="en-US" dirty="0"/>
          </a:p>
          <a:p>
            <a:r>
              <a:rPr lang="en-US" dirty="0"/>
              <a:t>Summary tab provides more visually appealing graphs/ visuals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 about Reference Tab</a:t>
            </a:r>
          </a:p>
          <a:p>
            <a:endParaRPr lang="en-US" dirty="0"/>
          </a:p>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23</a:t>
            </a:fld>
            <a:endParaRPr lang="en-US" dirty="0"/>
          </a:p>
        </p:txBody>
      </p:sp>
    </p:spTree>
    <p:extLst>
      <p:ext uri="{BB962C8B-B14F-4D97-AF65-F5344CB8AC3E}">
        <p14:creationId xmlns:p14="http://schemas.microsoft.com/office/powerpoint/2010/main" val="30058672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Unhide tab- Reference </a:t>
            </a:r>
          </a:p>
        </p:txBody>
      </p:sp>
      <p:sp>
        <p:nvSpPr>
          <p:cNvPr id="4" name="Slide Number Placeholder 3"/>
          <p:cNvSpPr>
            <a:spLocks noGrp="1"/>
          </p:cNvSpPr>
          <p:nvPr>
            <p:ph type="sldNum" sz="quarter" idx="10"/>
          </p:nvPr>
        </p:nvSpPr>
        <p:spPr/>
        <p:txBody>
          <a:bodyPr/>
          <a:lstStyle/>
          <a:p>
            <a:fld id="{7DCAD6DD-5143-4AC1-8EF1-2988B4383AEA}" type="slidenum">
              <a:rPr lang="en-US" smtClean="0"/>
              <a:t>24</a:t>
            </a:fld>
            <a:endParaRPr lang="en-US" dirty="0"/>
          </a:p>
        </p:txBody>
      </p:sp>
    </p:spTree>
    <p:extLst>
      <p:ext uri="{BB962C8B-B14F-4D97-AF65-F5344CB8AC3E}">
        <p14:creationId xmlns:p14="http://schemas.microsoft.com/office/powerpoint/2010/main" val="1089407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25</a:t>
            </a:fld>
            <a:endParaRPr lang="en-US" dirty="0"/>
          </a:p>
        </p:txBody>
      </p:sp>
    </p:spTree>
    <p:extLst>
      <p:ext uri="{BB962C8B-B14F-4D97-AF65-F5344CB8AC3E}">
        <p14:creationId xmlns:p14="http://schemas.microsoft.com/office/powerpoint/2010/main" val="3879387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27</a:t>
            </a:fld>
            <a:endParaRPr lang="en-US" dirty="0"/>
          </a:p>
        </p:txBody>
      </p:sp>
    </p:spTree>
    <p:extLst>
      <p:ext uri="{BB962C8B-B14F-4D97-AF65-F5344CB8AC3E}">
        <p14:creationId xmlns:p14="http://schemas.microsoft.com/office/powerpoint/2010/main" val="2563255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0EAED1F-F7B5-4572-9FC7-3CD568C70DA5}" type="slidenum">
              <a:rPr lang="en-US" smtClean="0"/>
              <a:pPr/>
              <a:t>2</a:t>
            </a:fld>
            <a:endParaRPr lang="en-US"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5192873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0EAED1F-F7B5-4572-9FC7-3CD568C70DA5}" type="slidenum">
              <a:rPr lang="en-US" smtClean="0"/>
              <a:pPr/>
              <a:t>28</a:t>
            </a:fld>
            <a:endParaRPr lang="en-US"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004172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Planning makes it possible to manage the entire life cycle of a potential crisis. Strategic and operational planning establishes priorities, identifies expected levels of performance and capability requirements, provides the standard for assessing capabilities and helps stakeholders learn their roles. The planning elements identify what an organization’s Standard Operating Procedures (SOPs) or Emergency Operations Plans (</a:t>
            </a:r>
            <a:r>
              <a:rPr lang="en-US" dirty="0" err="1"/>
              <a:t>EOPs</a:t>
            </a:r>
            <a:r>
              <a:rPr lang="en-US" dirty="0"/>
              <a:t>) should include for ensuring that contingencies are in place for delivering the capability during a large-scale disaster.</a:t>
            </a:r>
          </a:p>
          <a:p>
            <a:r>
              <a:rPr lang="en-US" dirty="0"/>
              <a:t>The </a:t>
            </a:r>
            <a:r>
              <a:rPr lang="en-US" dirty="0">
                <a:hlinkClick r:id="rId3"/>
              </a:rPr>
              <a:t>National Response Framework</a:t>
            </a:r>
            <a:r>
              <a:rPr lang="en-US" dirty="0"/>
              <a:t> presents the guiding principles that enable all response partners to prepare for and provide a unified national response to disasters and emergencies – from the smallest incident to the largest catastrophe. The Framework establishes a comprehensive, national, all-hazards approach to domestic incident response.</a:t>
            </a:r>
          </a:p>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30</a:t>
            </a:fld>
            <a:endParaRPr lang="en-US" dirty="0"/>
          </a:p>
        </p:txBody>
      </p:sp>
    </p:spTree>
    <p:extLst>
      <p:ext uri="{BB962C8B-B14F-4D97-AF65-F5344CB8AC3E}">
        <p14:creationId xmlns:p14="http://schemas.microsoft.com/office/powerpoint/2010/main" val="13716723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31</a:t>
            </a:fld>
            <a:endParaRPr lang="en-US" dirty="0"/>
          </a:p>
        </p:txBody>
      </p:sp>
    </p:spTree>
    <p:extLst>
      <p:ext uri="{BB962C8B-B14F-4D97-AF65-F5344CB8AC3E}">
        <p14:creationId xmlns:p14="http://schemas.microsoft.com/office/powerpoint/2010/main" val="19616074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Organizing and equipping provide the human and technical capital stock necessary to build capabilities and address modernization and sustainability requirements. Organizing and equipping include identifying what competencies and skill sets people should possess and ensuring an organization has the correct personnel. Additionally, it includes identifying and acquiring standard equipment an organization may need to use in times of emergency.</a:t>
            </a:r>
          </a:p>
        </p:txBody>
      </p:sp>
      <p:sp>
        <p:nvSpPr>
          <p:cNvPr id="4" name="Slide Number Placeholder 3"/>
          <p:cNvSpPr>
            <a:spLocks noGrp="1"/>
          </p:cNvSpPr>
          <p:nvPr>
            <p:ph type="sldNum" sz="quarter" idx="10"/>
          </p:nvPr>
        </p:nvSpPr>
        <p:spPr/>
        <p:txBody>
          <a:bodyPr/>
          <a:lstStyle/>
          <a:p>
            <a:fld id="{7DCAD6DD-5143-4AC1-8EF1-2988B4383AEA}" type="slidenum">
              <a:rPr lang="en-US" smtClean="0"/>
              <a:t>32</a:t>
            </a:fld>
            <a:endParaRPr lang="en-US" dirty="0"/>
          </a:p>
        </p:txBody>
      </p:sp>
    </p:spTree>
    <p:extLst>
      <p:ext uri="{BB962C8B-B14F-4D97-AF65-F5344CB8AC3E}">
        <p14:creationId xmlns:p14="http://schemas.microsoft.com/office/powerpoint/2010/main" val="34932604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 provides first responders, homeland security officials, emergency management officials, private and non-governmental partners, and other personnel with the knowledge, skills, and abilities needed to perform key tasks required during a specific emergency situation.</a:t>
            </a:r>
          </a:p>
          <a:p>
            <a:endParaRPr lang="en-US" dirty="0"/>
          </a:p>
          <a:p>
            <a:r>
              <a:rPr lang="en-US" dirty="0"/>
              <a:t>FEMA Training Organizations</a:t>
            </a:r>
          </a:p>
          <a:p>
            <a:r>
              <a:rPr lang="en-US" dirty="0"/>
              <a:t>The </a:t>
            </a:r>
            <a:r>
              <a:rPr lang="en-US" dirty="0">
                <a:hlinkClick r:id="rId3"/>
              </a:rPr>
              <a:t>Center for Domestic Preparedness (CDP)</a:t>
            </a:r>
            <a:r>
              <a:rPr lang="en-US" dirty="0"/>
              <a:t> develops and delivers advanced training for emergency response providers, emergency managers, and other government officials from state, local, and tribal governments. The CDP offers more than 50 training courses at its resident campus in Anniston, Alabama focusing on incident management, mass casualty response, and emergency response to a catastrophic natural disaster or terrorist act.</a:t>
            </a:r>
          </a:p>
          <a:p>
            <a:endParaRPr lang="en-US" dirty="0"/>
          </a:p>
          <a:p>
            <a:r>
              <a:rPr lang="en-US" dirty="0"/>
              <a:t>The </a:t>
            </a:r>
            <a:r>
              <a:rPr lang="en-US" dirty="0">
                <a:hlinkClick r:id="rId4"/>
              </a:rPr>
              <a:t>Continuing Training Grants (</a:t>
            </a:r>
            <a:r>
              <a:rPr lang="en-US" dirty="0" err="1">
                <a:hlinkClick r:id="rId4"/>
              </a:rPr>
              <a:t>CTG</a:t>
            </a:r>
            <a:r>
              <a:rPr lang="en-US" dirty="0">
                <a:hlinkClick r:id="rId4"/>
              </a:rPr>
              <a:t>) Fact Sheet</a:t>
            </a:r>
            <a:r>
              <a:rPr lang="en-US" dirty="0"/>
              <a:t> describes the key elements of the Fiscal Year Continuing Training Grants program. The </a:t>
            </a:r>
            <a:r>
              <a:rPr lang="en-US" dirty="0" err="1"/>
              <a:t>CTG</a:t>
            </a:r>
            <a:r>
              <a:rPr lang="en-US" dirty="0"/>
              <a:t> will help strengthen national preparedness and provide specialized training to help first responders, homeland security/emergency management officials, and citizens to prepare them for all types of disasters.</a:t>
            </a:r>
          </a:p>
          <a:p>
            <a:endParaRPr lang="en-US" dirty="0"/>
          </a:p>
          <a:p>
            <a:r>
              <a:rPr lang="en-US" dirty="0"/>
              <a:t>The </a:t>
            </a:r>
            <a:r>
              <a:rPr lang="en-US" dirty="0">
                <a:hlinkClick r:id="rId5"/>
              </a:rPr>
              <a:t>Emergency Management Institute (EMI)</a:t>
            </a:r>
            <a:r>
              <a:rPr lang="en-US" dirty="0"/>
              <a:t> serves as the national focal point for the development and delivery of emergency management training to enhance the capabilities of federal, state, local, and tribal government officials, volunteer organizations, and the public and private sectors to minimize the impact of disasters.</a:t>
            </a:r>
          </a:p>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33</a:t>
            </a:fld>
            <a:endParaRPr lang="en-US" dirty="0"/>
          </a:p>
        </p:txBody>
      </p:sp>
    </p:spTree>
    <p:extLst>
      <p:ext uri="{BB962C8B-B14F-4D97-AF65-F5344CB8AC3E}">
        <p14:creationId xmlns:p14="http://schemas.microsoft.com/office/powerpoint/2010/main" val="2297085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Exercises enable entities to identify strengths and incorporate them within best practices to sustain and enhance existing capabilities. They also provide an objective assessment of gaps and shortfalls within plans, policies and procedures to address areas for improvement prior to a real-world incident. Exercises help clarify roles and responsibilities among different entities, improve inter-agency coordination and communications and identify needed resources and opportunities for improvement.</a:t>
            </a:r>
          </a:p>
          <a:p>
            <a:endParaRPr lang="en-US" dirty="0"/>
          </a:p>
          <a:p>
            <a:r>
              <a:rPr lang="en-US" dirty="0"/>
              <a:t>The </a:t>
            </a:r>
            <a:r>
              <a:rPr lang="en-US" dirty="0" err="1"/>
              <a:t>HVA</a:t>
            </a:r>
            <a:r>
              <a:rPr lang="en-US" dirty="0"/>
              <a:t> should drive the development of the exercises including the scenario, capabilities to be tested, and participants. </a:t>
            </a:r>
          </a:p>
        </p:txBody>
      </p:sp>
      <p:sp>
        <p:nvSpPr>
          <p:cNvPr id="4" name="Slide Number Placeholder 3"/>
          <p:cNvSpPr>
            <a:spLocks noGrp="1"/>
          </p:cNvSpPr>
          <p:nvPr>
            <p:ph type="sldNum" sz="quarter" idx="10"/>
          </p:nvPr>
        </p:nvSpPr>
        <p:spPr/>
        <p:txBody>
          <a:bodyPr/>
          <a:lstStyle/>
          <a:p>
            <a:fld id="{7DCAD6DD-5143-4AC1-8EF1-2988B4383AEA}" type="slidenum">
              <a:rPr lang="en-US" smtClean="0"/>
              <a:t>34</a:t>
            </a:fld>
            <a:endParaRPr lang="en-US" dirty="0"/>
          </a:p>
        </p:txBody>
      </p:sp>
    </p:spTree>
    <p:extLst>
      <p:ext uri="{BB962C8B-B14F-4D97-AF65-F5344CB8AC3E}">
        <p14:creationId xmlns:p14="http://schemas.microsoft.com/office/powerpoint/2010/main" val="28506062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36</a:t>
            </a:fld>
            <a:endParaRPr lang="en-US" dirty="0"/>
          </a:p>
        </p:txBody>
      </p:sp>
    </p:spTree>
    <p:extLst>
      <p:ext uri="{BB962C8B-B14F-4D97-AF65-F5344CB8AC3E}">
        <p14:creationId xmlns:p14="http://schemas.microsoft.com/office/powerpoint/2010/main" val="14460161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37</a:t>
            </a:fld>
            <a:endParaRPr lang="en-US" dirty="0"/>
          </a:p>
        </p:txBody>
      </p:sp>
    </p:spTree>
    <p:extLst>
      <p:ext uri="{BB962C8B-B14F-4D97-AF65-F5344CB8AC3E}">
        <p14:creationId xmlns:p14="http://schemas.microsoft.com/office/powerpoint/2010/main" val="3665970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CAD6DD-5143-4AC1-8EF1-2988B4383A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4496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Reference Tab</a:t>
            </a:r>
          </a:p>
          <a:p>
            <a:endParaRPr lang="en-US" dirty="0"/>
          </a:p>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39</a:t>
            </a:fld>
            <a:endParaRPr lang="en-US" dirty="0"/>
          </a:p>
        </p:txBody>
      </p:sp>
    </p:spTree>
    <p:extLst>
      <p:ext uri="{BB962C8B-B14F-4D97-AF65-F5344CB8AC3E}">
        <p14:creationId xmlns:p14="http://schemas.microsoft.com/office/powerpoint/2010/main" val="2740258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5</a:t>
            </a:fld>
            <a:endParaRPr lang="en-US" dirty="0"/>
          </a:p>
        </p:txBody>
      </p:sp>
    </p:spTree>
    <p:extLst>
      <p:ext uri="{BB962C8B-B14F-4D97-AF65-F5344CB8AC3E}">
        <p14:creationId xmlns:p14="http://schemas.microsoft.com/office/powerpoint/2010/main" val="31203400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40</a:t>
            </a:fld>
            <a:endParaRPr lang="en-US" dirty="0"/>
          </a:p>
        </p:txBody>
      </p:sp>
    </p:spTree>
    <p:extLst>
      <p:ext uri="{BB962C8B-B14F-4D97-AF65-F5344CB8AC3E}">
        <p14:creationId xmlns:p14="http://schemas.microsoft.com/office/powerpoint/2010/main" val="1743502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6</a:t>
            </a:fld>
            <a:endParaRPr lang="en-US" dirty="0"/>
          </a:p>
        </p:txBody>
      </p:sp>
    </p:spTree>
    <p:extLst>
      <p:ext uri="{BB962C8B-B14F-4D97-AF65-F5344CB8AC3E}">
        <p14:creationId xmlns:p14="http://schemas.microsoft.com/office/powerpoint/2010/main" val="3242819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0EAED1F-F7B5-4572-9FC7-3CD568C70DA5}" type="slidenum">
              <a:rPr lang="en-US" smtClean="0"/>
              <a:pPr/>
              <a:t>7</a:t>
            </a:fld>
            <a:endParaRPr lang="en-US"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CAD6DD-5143-4AC1-8EF1-2988B4383AEA}" type="slidenum">
              <a:rPr lang="en-US" smtClean="0"/>
              <a:t>9</a:t>
            </a:fld>
            <a:endParaRPr lang="en-US" dirty="0"/>
          </a:p>
        </p:txBody>
      </p:sp>
    </p:spTree>
    <p:extLst>
      <p:ext uri="{BB962C8B-B14F-4D97-AF65-F5344CB8AC3E}">
        <p14:creationId xmlns:p14="http://schemas.microsoft.com/office/powerpoint/2010/main" val="3667518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CAD6DD-5143-4AC1-8EF1-2988B4383A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6105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dirty="0">
                <a:effectLst/>
                <a:latin typeface="Arial" panose="020B0604020202020204" pitchFamily="34" charset="0"/>
              </a:rPr>
              <a:t>Issues to consider for probability include, but are not limited to:</a:t>
            </a:r>
            <a:r>
              <a:rPr lang="en-US" dirty="0"/>
              <a:t> </a:t>
            </a:r>
          </a:p>
          <a:p>
            <a:r>
              <a:rPr lang="en-US" sz="1200" b="0" i="0" u="none" strike="noStrike" dirty="0">
                <a:effectLst/>
                <a:latin typeface="Arial" panose="020B0604020202020204" pitchFamily="34" charset="0"/>
              </a:rPr>
              <a:t>1</a:t>
            </a:r>
            <a:r>
              <a:rPr lang="en-US" dirty="0"/>
              <a:t> </a:t>
            </a:r>
            <a:r>
              <a:rPr lang="en-US" sz="1200" b="0" i="0" u="none" strike="noStrike" dirty="0">
                <a:effectLst/>
                <a:latin typeface="Arial" panose="020B0604020202020204" pitchFamily="34" charset="0"/>
              </a:rPr>
              <a:t>Known risk</a:t>
            </a:r>
            <a:r>
              <a:rPr lang="en-US" dirty="0"/>
              <a:t> </a:t>
            </a:r>
          </a:p>
          <a:p>
            <a:r>
              <a:rPr lang="en-US" sz="1200" b="0" i="0" u="none" strike="noStrike" dirty="0">
                <a:effectLst/>
                <a:latin typeface="Arial" panose="020B0604020202020204" pitchFamily="34" charset="0"/>
              </a:rPr>
              <a:t>2</a:t>
            </a:r>
            <a:r>
              <a:rPr lang="en-US" dirty="0"/>
              <a:t> </a:t>
            </a:r>
            <a:r>
              <a:rPr lang="en-US" sz="1200" b="0" i="0" u="none" strike="noStrike" dirty="0">
                <a:effectLst/>
                <a:latin typeface="Arial" panose="020B0604020202020204" pitchFamily="34" charset="0"/>
              </a:rPr>
              <a:t>Historical data</a:t>
            </a:r>
            <a:r>
              <a:rPr lang="en-US" dirty="0"/>
              <a:t> </a:t>
            </a:r>
          </a:p>
          <a:p>
            <a:r>
              <a:rPr lang="en-US" sz="1200" b="0" i="0" u="none" strike="noStrike" dirty="0">
                <a:effectLst/>
                <a:latin typeface="Arial" panose="020B0604020202020204" pitchFamily="34" charset="0"/>
              </a:rPr>
              <a:t>3</a:t>
            </a:r>
            <a:r>
              <a:rPr lang="en-US" dirty="0"/>
              <a:t> </a:t>
            </a:r>
            <a:r>
              <a:rPr lang="en-US" sz="1200" b="0" i="0" u="none" strike="noStrike" dirty="0">
                <a:effectLst/>
                <a:latin typeface="Arial" panose="020B0604020202020204" pitchFamily="34" charset="0"/>
              </a:rPr>
              <a:t>Manufacturer/vendor statistics</a:t>
            </a:r>
            <a:r>
              <a:rPr lang="en-US" dirty="0"/>
              <a:t> </a:t>
            </a:r>
          </a:p>
        </p:txBody>
      </p:sp>
      <p:sp>
        <p:nvSpPr>
          <p:cNvPr id="4" name="Slide Number Placeholder 3"/>
          <p:cNvSpPr>
            <a:spLocks noGrp="1"/>
          </p:cNvSpPr>
          <p:nvPr>
            <p:ph type="sldNum" sz="quarter" idx="10"/>
          </p:nvPr>
        </p:nvSpPr>
        <p:spPr/>
        <p:txBody>
          <a:bodyPr/>
          <a:lstStyle/>
          <a:p>
            <a:fld id="{7DCAD6DD-5143-4AC1-8EF1-2988B4383AEA}" type="slidenum">
              <a:rPr lang="en-US" smtClean="0"/>
              <a:t>12</a:t>
            </a:fld>
            <a:endParaRPr lang="en-US" dirty="0"/>
          </a:p>
        </p:txBody>
      </p:sp>
    </p:spTree>
    <p:extLst>
      <p:ext uri="{BB962C8B-B14F-4D97-AF65-F5344CB8AC3E}">
        <p14:creationId xmlns:p14="http://schemas.microsoft.com/office/powerpoint/2010/main" val="3501598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Issues to consider for human impact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Potential for staff death or injury</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Potential for patient death or injury</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Issues to consider for property impact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Cost to replace</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Cost to set up temporary replacement</a:t>
            </a:r>
            <a:r>
              <a:rPr lang="en-US" dirty="0"/>
              <a:t> </a:t>
            </a:r>
          </a:p>
          <a:p>
            <a:r>
              <a:rPr lang="en-US" sz="1200" b="0" i="0" u="none" strike="noStrike" kern="1200" dirty="0">
                <a:solidFill>
                  <a:schemeClr val="tx1"/>
                </a:solidFill>
                <a:effectLst/>
                <a:latin typeface="+mn-lt"/>
                <a:ea typeface="+mn-ea"/>
                <a:cs typeface="+mn-cs"/>
              </a:rPr>
              <a:t>3</a:t>
            </a:r>
            <a:r>
              <a:rPr lang="en-US" dirty="0"/>
              <a:t> </a:t>
            </a:r>
            <a:r>
              <a:rPr lang="en-US" sz="1200" b="0" i="0" u="none" strike="noStrike" kern="1200" dirty="0">
                <a:solidFill>
                  <a:schemeClr val="tx1"/>
                </a:solidFill>
                <a:effectLst/>
                <a:latin typeface="+mn-lt"/>
                <a:ea typeface="+mn-ea"/>
                <a:cs typeface="+mn-cs"/>
              </a:rPr>
              <a:t>Cost to repair</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Issues to consider for business impact include, but are not limited to:</a:t>
            </a:r>
            <a:r>
              <a:rPr lang="en-US" dirty="0"/>
              <a:t> </a:t>
            </a:r>
          </a:p>
          <a:p>
            <a:r>
              <a:rPr lang="en-US" sz="1200" b="0" i="0" u="none" strike="noStrike" kern="1200" dirty="0">
                <a:solidFill>
                  <a:schemeClr val="tx1"/>
                </a:solidFill>
                <a:effectLst/>
                <a:latin typeface="+mn-lt"/>
                <a:ea typeface="+mn-ea"/>
                <a:cs typeface="+mn-cs"/>
              </a:rPr>
              <a:t>1</a:t>
            </a:r>
            <a:r>
              <a:rPr lang="en-US" dirty="0"/>
              <a:t> </a:t>
            </a:r>
            <a:r>
              <a:rPr lang="en-US" sz="1200" b="0" i="0" u="none" strike="noStrike" kern="1200" dirty="0">
                <a:solidFill>
                  <a:schemeClr val="tx1"/>
                </a:solidFill>
                <a:effectLst/>
                <a:latin typeface="+mn-lt"/>
                <a:ea typeface="+mn-ea"/>
                <a:cs typeface="+mn-cs"/>
              </a:rPr>
              <a:t>Business interruption</a:t>
            </a:r>
            <a:r>
              <a:rPr lang="en-US" dirty="0"/>
              <a:t> </a:t>
            </a:r>
          </a:p>
          <a:p>
            <a:r>
              <a:rPr lang="en-US" sz="1200" b="0" i="0" u="none" strike="noStrike" kern="1200" dirty="0">
                <a:solidFill>
                  <a:schemeClr val="tx1"/>
                </a:solidFill>
                <a:effectLst/>
                <a:latin typeface="+mn-lt"/>
                <a:ea typeface="+mn-ea"/>
                <a:cs typeface="+mn-cs"/>
              </a:rPr>
              <a:t>2</a:t>
            </a:r>
            <a:r>
              <a:rPr lang="en-US" dirty="0"/>
              <a:t> </a:t>
            </a:r>
            <a:r>
              <a:rPr lang="en-US" sz="1200" b="0" i="0" u="none" strike="noStrike" kern="1200" dirty="0">
                <a:solidFill>
                  <a:schemeClr val="tx1"/>
                </a:solidFill>
                <a:effectLst/>
                <a:latin typeface="+mn-lt"/>
                <a:ea typeface="+mn-ea"/>
                <a:cs typeface="+mn-cs"/>
              </a:rPr>
              <a:t>Employees unable to report to work</a:t>
            </a:r>
            <a:r>
              <a:rPr lang="en-US" dirty="0"/>
              <a:t> </a:t>
            </a:r>
          </a:p>
          <a:p>
            <a:r>
              <a:rPr lang="en-US" sz="1200" b="0" i="0" u="none" strike="noStrike" kern="1200" dirty="0">
                <a:solidFill>
                  <a:schemeClr val="tx1"/>
                </a:solidFill>
                <a:effectLst/>
                <a:latin typeface="+mn-lt"/>
                <a:ea typeface="+mn-ea"/>
                <a:cs typeface="+mn-cs"/>
              </a:rPr>
              <a:t>3</a:t>
            </a:r>
            <a:r>
              <a:rPr lang="en-US" dirty="0"/>
              <a:t> </a:t>
            </a:r>
            <a:r>
              <a:rPr lang="en-US" sz="1200" b="0" i="0" u="none" strike="noStrike" kern="1200" dirty="0">
                <a:solidFill>
                  <a:schemeClr val="tx1"/>
                </a:solidFill>
                <a:effectLst/>
                <a:latin typeface="+mn-lt"/>
                <a:ea typeface="+mn-ea"/>
                <a:cs typeface="+mn-cs"/>
              </a:rPr>
              <a:t>Customers unable to reach facility</a:t>
            </a:r>
            <a:r>
              <a:rPr lang="en-US" dirty="0"/>
              <a:t> </a:t>
            </a:r>
          </a:p>
          <a:p>
            <a:r>
              <a:rPr lang="en-US" sz="1200" b="0" i="0" u="none" strike="noStrike" kern="1200" dirty="0">
                <a:solidFill>
                  <a:schemeClr val="tx1"/>
                </a:solidFill>
                <a:effectLst/>
                <a:latin typeface="+mn-lt"/>
                <a:ea typeface="+mn-ea"/>
                <a:cs typeface="+mn-cs"/>
              </a:rPr>
              <a:t>4</a:t>
            </a:r>
            <a:r>
              <a:rPr lang="en-US" dirty="0"/>
              <a:t> </a:t>
            </a:r>
            <a:r>
              <a:rPr lang="en-US" sz="1200" b="0" i="0" u="none" strike="noStrike" kern="1200" dirty="0">
                <a:solidFill>
                  <a:schemeClr val="tx1"/>
                </a:solidFill>
                <a:effectLst/>
                <a:latin typeface="+mn-lt"/>
                <a:ea typeface="+mn-ea"/>
                <a:cs typeface="+mn-cs"/>
              </a:rPr>
              <a:t>Company in violation of contractual agreements</a:t>
            </a:r>
            <a:r>
              <a:rPr lang="en-US" dirty="0"/>
              <a:t> </a:t>
            </a:r>
          </a:p>
          <a:p>
            <a:r>
              <a:rPr lang="en-US" sz="1200" b="0" i="0" u="none" strike="noStrike" kern="1200" dirty="0">
                <a:solidFill>
                  <a:schemeClr val="tx1"/>
                </a:solidFill>
                <a:effectLst/>
                <a:latin typeface="+mn-lt"/>
                <a:ea typeface="+mn-ea"/>
                <a:cs typeface="+mn-cs"/>
              </a:rPr>
              <a:t>5</a:t>
            </a:r>
            <a:r>
              <a:rPr lang="en-US" dirty="0"/>
              <a:t> </a:t>
            </a:r>
            <a:r>
              <a:rPr lang="en-US" sz="1200" b="0" i="0" u="none" strike="noStrike" kern="1200" dirty="0">
                <a:solidFill>
                  <a:schemeClr val="tx1"/>
                </a:solidFill>
                <a:effectLst/>
                <a:latin typeface="+mn-lt"/>
                <a:ea typeface="+mn-ea"/>
                <a:cs typeface="+mn-cs"/>
              </a:rPr>
              <a:t>Imposition of fines and penalties or legal costs</a:t>
            </a:r>
            <a:r>
              <a:rPr lang="en-US" dirty="0"/>
              <a:t> </a:t>
            </a:r>
          </a:p>
          <a:p>
            <a:r>
              <a:rPr lang="en-US" sz="1200" b="0" i="0" u="none" strike="noStrike" kern="1200" dirty="0">
                <a:solidFill>
                  <a:schemeClr val="tx1"/>
                </a:solidFill>
                <a:effectLst/>
                <a:latin typeface="+mn-lt"/>
                <a:ea typeface="+mn-ea"/>
                <a:cs typeface="+mn-cs"/>
              </a:rPr>
              <a:t>6</a:t>
            </a:r>
            <a:r>
              <a:rPr lang="en-US" dirty="0"/>
              <a:t> </a:t>
            </a:r>
            <a:r>
              <a:rPr lang="en-US" sz="1200" b="0" i="0" u="none" strike="noStrike" kern="1200" dirty="0">
                <a:solidFill>
                  <a:schemeClr val="tx1"/>
                </a:solidFill>
                <a:effectLst/>
                <a:latin typeface="+mn-lt"/>
                <a:ea typeface="+mn-ea"/>
                <a:cs typeface="+mn-cs"/>
              </a:rPr>
              <a:t>Interruption of critical supplies</a:t>
            </a:r>
            <a:r>
              <a:rPr lang="en-US" dirty="0"/>
              <a:t> </a:t>
            </a:r>
          </a:p>
          <a:p>
            <a:r>
              <a:rPr lang="en-US" sz="1200" b="0" i="0" u="none" strike="noStrike" kern="1200" dirty="0">
                <a:solidFill>
                  <a:schemeClr val="tx1"/>
                </a:solidFill>
                <a:effectLst/>
                <a:latin typeface="+mn-lt"/>
                <a:ea typeface="+mn-ea"/>
                <a:cs typeface="+mn-cs"/>
              </a:rPr>
              <a:t>7</a:t>
            </a:r>
            <a:r>
              <a:rPr lang="en-US" dirty="0"/>
              <a:t> </a:t>
            </a:r>
            <a:r>
              <a:rPr lang="en-US" sz="1200" b="0" i="0" u="none" strike="noStrike" kern="1200" dirty="0">
                <a:solidFill>
                  <a:schemeClr val="tx1"/>
                </a:solidFill>
                <a:effectLst/>
                <a:latin typeface="+mn-lt"/>
                <a:ea typeface="+mn-ea"/>
                <a:cs typeface="+mn-cs"/>
              </a:rPr>
              <a:t>Interruption of product distribution</a:t>
            </a:r>
            <a:r>
              <a:rPr lang="en-US" dirty="0"/>
              <a:t> </a:t>
            </a:r>
          </a:p>
        </p:txBody>
      </p:sp>
      <p:sp>
        <p:nvSpPr>
          <p:cNvPr id="4" name="Slide Number Placeholder 3"/>
          <p:cNvSpPr>
            <a:spLocks noGrp="1"/>
          </p:cNvSpPr>
          <p:nvPr>
            <p:ph type="sldNum" sz="quarter" idx="10"/>
          </p:nvPr>
        </p:nvSpPr>
        <p:spPr/>
        <p:txBody>
          <a:bodyPr/>
          <a:lstStyle/>
          <a:p>
            <a:fld id="{7DCAD6DD-5143-4AC1-8EF1-2988B4383AEA}" type="slidenum">
              <a:rPr lang="en-US" smtClean="0"/>
              <a:t>13</a:t>
            </a:fld>
            <a:endParaRPr lang="en-US" dirty="0"/>
          </a:p>
        </p:txBody>
      </p:sp>
    </p:spTree>
    <p:extLst>
      <p:ext uri="{BB962C8B-B14F-4D97-AF65-F5344CB8AC3E}">
        <p14:creationId xmlns:p14="http://schemas.microsoft.com/office/powerpoint/2010/main" val="121693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2">
            <a:lumMod val="85000"/>
            <a:lumOff val="15000"/>
          </a:schemeClr>
        </a:solid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685800" y="1371600"/>
            <a:ext cx="7772400"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ctr" rtl="0">
              <a:spcBef>
                <a:spcPct val="0"/>
              </a:spcBef>
              <a:buNone/>
              <a:defRPr sz="3600" b="0" i="0">
                <a:ln>
                  <a:noFill/>
                </a:ln>
                <a:solidFill>
                  <a:srgbClr val="D6E03D"/>
                </a:solidFill>
                <a:effectLst/>
                <a:latin typeface="Georgia" panose="02040502050405020303" pitchFamily="18" charset="0"/>
                <a:ea typeface="+mj-ea"/>
                <a:cs typeface="Georgia" panose="02040502050405020303" pitchFamily="18" charset="0"/>
              </a:defRPr>
            </a:lvl1pPr>
          </a:lstStyle>
          <a:p>
            <a:r>
              <a:rPr lang="en-US"/>
              <a:t>Click to edit Master title style</a:t>
            </a:r>
            <a:endParaRPr lang="en-US" dirty="0"/>
          </a:p>
        </p:txBody>
      </p:sp>
      <p:sp>
        <p:nvSpPr>
          <p:cNvPr id="17" name="Subtitle 16"/>
          <p:cNvSpPr>
            <a:spLocks noGrp="1"/>
          </p:cNvSpPr>
          <p:nvPr>
            <p:ph type="subTitle" idx="1"/>
          </p:nvPr>
        </p:nvSpPr>
        <p:spPr>
          <a:xfrm>
            <a:off x="685800" y="3228536"/>
            <a:ext cx="7772400" cy="1752600"/>
          </a:xfrm>
        </p:spPr>
        <p:txBody>
          <a:bodyPr lIns="0" rIns="18288"/>
          <a:lstStyle>
            <a:lvl1pPr marL="0" marR="34290" indent="0" algn="ctr">
              <a:buNone/>
              <a:defRPr sz="2700" b="0" i="0">
                <a:solidFill>
                  <a:schemeClr val="tx1"/>
                </a:solidFill>
                <a:latin typeface="+mj-lt"/>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n-US"/>
              <a:t>Click to edit Master subtitle style</a:t>
            </a:r>
            <a:endParaRPr lang="en-US" dirty="0"/>
          </a:p>
        </p:txBody>
      </p:sp>
      <p:sp>
        <p:nvSpPr>
          <p:cNvPr id="4" name="TextBox 3">
            <a:extLst>
              <a:ext uri="{FF2B5EF4-FFF2-40B4-BE49-F238E27FC236}">
                <a16:creationId xmlns:a16="http://schemas.microsoft.com/office/drawing/2014/main" id="{5FCFEE13-1F32-47EF-99A6-4B3331E443A1}"/>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bg2"/>
                </a:solidFill>
                <a:latin typeface="Georgia" panose="02040502050405020303" pitchFamily="18" charset="0"/>
              </a:rPr>
              <a:t>Slide #</a:t>
            </a:r>
            <a:fld id="{50A4CD7F-513B-4C4A-BC14-1D21C22AAA9F}" type="slidenum">
              <a:rPr lang="en-US" sz="750" baseline="0" smtClean="0">
                <a:solidFill>
                  <a:schemeClr val="bg2"/>
                </a:solidFill>
                <a:latin typeface="Georgia" panose="02040502050405020303" pitchFamily="18" charset="0"/>
              </a:rPr>
              <a:pPr algn="r">
                <a:spcAft>
                  <a:spcPts val="0"/>
                </a:spcAft>
              </a:pPr>
              <a:t>‹#›</a:t>
            </a:fld>
            <a:endParaRPr lang="en-US" sz="750" baseline="0" dirty="0">
              <a:solidFill>
                <a:schemeClr val="bg2"/>
              </a:solidFill>
              <a:latin typeface="Georgia" panose="02040502050405020303" pitchFamily="18" charset="0"/>
            </a:endParaRPr>
          </a:p>
        </p:txBody>
      </p:sp>
    </p:spTree>
    <p:extLst>
      <p:ext uri="{BB962C8B-B14F-4D97-AF65-F5344CB8AC3E}">
        <p14:creationId xmlns:p14="http://schemas.microsoft.com/office/powerpoint/2010/main" val="221309539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a:extLst>
              <a:ext uri="{FF2B5EF4-FFF2-40B4-BE49-F238E27FC236}">
                <a16:creationId xmlns:a16="http://schemas.microsoft.com/office/drawing/2014/main" id="{E2209A6A-F582-46EF-A800-F123679FC67A}"/>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132877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914402"/>
            <a:ext cx="6019800" cy="5211763"/>
          </a:xfrm>
        </p:spPr>
        <p:txBody>
          <a:bodyPr vert="eaVert"/>
          <a:lstStyle>
            <a:lvl1pPr marL="0" indent="0">
              <a:buNone/>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a:extLst>
              <a:ext uri="{FF2B5EF4-FFF2-40B4-BE49-F238E27FC236}">
                <a16:creationId xmlns:a16="http://schemas.microsoft.com/office/drawing/2014/main" id="{467F1A05-A23A-4D58-942F-95498B11CD42}"/>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2357173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rgbClr val="D6E03D"/>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a:lvl1pPr>
            <a:lvl2pPr marL="346472" indent="-346472">
              <a:defRPr/>
            </a:lvl2pPr>
            <a:lvl3pPr marL="641747" indent="-301229">
              <a:tabLst/>
              <a:defRPr/>
            </a:lvl3pPr>
            <a:lvl4pPr marL="944166" indent="-258366">
              <a:defRPr/>
            </a:lvl4pPr>
            <a:lvl5pPr marL="1245394" indent="-213122">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a:extLst>
              <a:ext uri="{FF2B5EF4-FFF2-40B4-BE49-F238E27FC236}">
                <a16:creationId xmlns:a16="http://schemas.microsoft.com/office/drawing/2014/main" id="{558074D8-C940-46A9-8D9A-E240283D13BC}"/>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349764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ctr" rtl="0">
              <a:spcBef>
                <a:spcPct val="0"/>
              </a:spcBef>
              <a:buNone/>
              <a:defRPr lang="en-US" sz="3600" b="0" i="0" cap="none" baseline="0" dirty="0">
                <a:ln w="635">
                  <a:noFill/>
                </a:ln>
                <a:solidFill>
                  <a:srgbClr val="D6E03D"/>
                </a:solidFill>
                <a:effectLst>
                  <a:outerShdw blurRad="38100" dist="25400" dir="5400000" algn="tl" rotWithShape="0">
                    <a:srgbClr val="000000">
                      <a:alpha val="43000"/>
                    </a:srgbClr>
                  </a:outerShdw>
                </a:effectLst>
                <a:latin typeface="Georgia" panose="02040502050405020303" pitchFamily="18" charset="0"/>
                <a:ea typeface="+mj-ea"/>
                <a:cs typeface="Georgia" panose="02040502050405020303"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530352" y="2704664"/>
            <a:ext cx="7772400" cy="1509712"/>
          </a:xfrm>
        </p:spPr>
        <p:txBody>
          <a:bodyPr lIns="45720" rIns="45720"/>
          <a:lstStyle>
            <a:lvl1pPr marL="0" indent="0" algn="ctr">
              <a:buNone/>
              <a:defRPr sz="27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a:r>
              <a:rPr lang="en-US"/>
              <a:t>Edit Master text styles</a:t>
            </a:r>
          </a:p>
        </p:txBody>
      </p:sp>
      <p:sp>
        <p:nvSpPr>
          <p:cNvPr id="7" name="TextBox 6">
            <a:extLst>
              <a:ext uri="{FF2B5EF4-FFF2-40B4-BE49-F238E27FC236}">
                <a16:creationId xmlns:a16="http://schemas.microsoft.com/office/drawing/2014/main" id="{D3E242A2-815F-4AAC-BE83-738039EBE24C}"/>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bg2"/>
                </a:solidFill>
                <a:latin typeface="Georgia" panose="02040502050405020303" pitchFamily="18" charset="0"/>
              </a:rPr>
              <a:t>Slide #</a:t>
            </a:r>
            <a:fld id="{50A4CD7F-513B-4C4A-BC14-1D21C22AAA9F}" type="slidenum">
              <a:rPr lang="en-US" sz="750" baseline="0" smtClean="0">
                <a:solidFill>
                  <a:schemeClr val="bg2"/>
                </a:solidFill>
                <a:latin typeface="Georgia" panose="02040502050405020303" pitchFamily="18" charset="0"/>
              </a:rPr>
              <a:pPr algn="r">
                <a:spcAft>
                  <a:spcPts val="0"/>
                </a:spcAft>
              </a:pPr>
              <a:t>‹#›</a:t>
            </a:fld>
            <a:endParaRPr lang="en-US" sz="750" baseline="0" dirty="0">
              <a:solidFill>
                <a:schemeClr val="bg2"/>
              </a:solidFill>
              <a:latin typeface="Georgia" panose="02040502050405020303" pitchFamily="18" charset="0"/>
            </a:endParaRPr>
          </a:p>
        </p:txBody>
      </p:sp>
    </p:spTree>
    <p:extLst>
      <p:ext uri="{BB962C8B-B14F-4D97-AF65-F5344CB8AC3E}">
        <p14:creationId xmlns:p14="http://schemas.microsoft.com/office/powerpoint/2010/main" val="867334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lgn="ctr">
              <a:defRPr/>
            </a:lvl1pPr>
          </a:lstStyle>
          <a:p>
            <a:r>
              <a:rPr lang="en-US"/>
              <a:t>Click to edit Master title style</a:t>
            </a:r>
            <a:endParaRPr lang="en-US" dirty="0"/>
          </a:p>
        </p:txBody>
      </p:sp>
      <p:sp>
        <p:nvSpPr>
          <p:cNvPr id="3" name="Content Placeholder 2"/>
          <p:cNvSpPr>
            <a:spLocks noGrp="1"/>
          </p:cNvSpPr>
          <p:nvPr>
            <p:ph sz="half" idx="1"/>
          </p:nvPr>
        </p:nvSpPr>
        <p:spPr>
          <a:xfrm>
            <a:off x="457200" y="1920085"/>
            <a:ext cx="4038600" cy="4434840"/>
          </a:xfrm>
        </p:spPr>
        <p:txBody>
          <a:bodyPr/>
          <a:lstStyle>
            <a:lvl1pPr marL="0" indent="0">
              <a:buNone/>
              <a:defRPr sz="1950"/>
            </a:lvl1pPr>
            <a:lvl2pPr>
              <a:defRPr sz="1800"/>
            </a:lvl2pPr>
            <a:lvl3pPr>
              <a:defRPr sz="1500"/>
            </a:lvl3pPr>
            <a:lvl4pPr>
              <a:defRPr sz="1350"/>
            </a:lvl4pPr>
            <a:lvl5pPr>
              <a:defRPr sz="135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920085"/>
            <a:ext cx="4038600" cy="4434840"/>
          </a:xfrm>
        </p:spPr>
        <p:txBody>
          <a:bodyPr/>
          <a:lstStyle>
            <a:lvl1pPr marL="0" indent="0">
              <a:buNone/>
              <a:defRPr sz="1950"/>
            </a:lvl1pPr>
            <a:lvl2pPr>
              <a:defRPr sz="1800"/>
            </a:lvl2pPr>
            <a:lvl3pPr>
              <a:defRPr sz="1500"/>
            </a:lvl3pPr>
            <a:lvl4pPr>
              <a:defRPr sz="1350"/>
            </a:lvl4pPr>
            <a:lvl5pPr>
              <a:defRPr sz="135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6BAAC6F8-BC5F-40B8-AD41-0CDF4A9F8372}"/>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295097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lgn="ct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1800" b="1" i="0" cap="none" baseline="0">
                <a:solidFill>
                  <a:schemeClr val="bg1"/>
                </a:solidFill>
                <a:effectLst/>
                <a:latin typeface="+mj-lt"/>
              </a:defRPr>
            </a:lvl1pPr>
            <a:lvl2pPr>
              <a:buNone/>
              <a:defRPr sz="1500" b="1"/>
            </a:lvl2pPr>
            <a:lvl3pPr>
              <a:buNone/>
              <a:defRPr sz="1350" b="1"/>
            </a:lvl3pPr>
            <a:lvl4pPr>
              <a:buNone/>
              <a:defRPr sz="1200" b="1"/>
            </a:lvl4pPr>
            <a:lvl5pPr>
              <a:buNone/>
              <a:defRPr sz="1200" b="1"/>
            </a:lvl5pPr>
          </a:lstStyle>
          <a:p>
            <a:pPr lvl="0"/>
            <a:r>
              <a:rPr lang="en-US"/>
              <a:t>Edit Master text styles</a:t>
            </a:r>
          </a:p>
        </p:txBody>
      </p:sp>
      <p:sp>
        <p:nvSpPr>
          <p:cNvPr id="4" name="Text Placeholder 3"/>
          <p:cNvSpPr>
            <a:spLocks noGrp="1"/>
          </p:cNvSpPr>
          <p:nvPr>
            <p:ph type="body" sz="half" idx="3"/>
          </p:nvPr>
        </p:nvSpPr>
        <p:spPr>
          <a:xfrm>
            <a:off x="4645026" y="1859759"/>
            <a:ext cx="4041775" cy="654843"/>
          </a:xfrm>
        </p:spPr>
        <p:txBody>
          <a:bodyPr lIns="45720" tIns="0" rIns="45720" bIns="0" anchor="ctr"/>
          <a:lstStyle>
            <a:lvl1pPr marL="0" indent="0">
              <a:buNone/>
              <a:defRPr sz="1800" b="1" i="0" cap="none" baseline="0">
                <a:solidFill>
                  <a:schemeClr val="bg1"/>
                </a:solidFill>
                <a:effectLst/>
                <a:latin typeface="+mj-lt"/>
              </a:defRPr>
            </a:lvl1pPr>
            <a:lvl2pPr>
              <a:buNone/>
              <a:defRPr sz="1500" b="1"/>
            </a:lvl2pPr>
            <a:lvl3pPr>
              <a:buNone/>
              <a:defRPr sz="1350" b="1"/>
            </a:lvl3pPr>
            <a:lvl4pPr>
              <a:buNone/>
              <a:defRPr sz="1200" b="1"/>
            </a:lvl4pPr>
            <a:lvl5pPr>
              <a:buNone/>
              <a:defRPr sz="1200" b="1"/>
            </a:lvl5pPr>
          </a:lstStyle>
          <a:p>
            <a:pPr lvl="0"/>
            <a:r>
              <a:rPr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1650"/>
            </a:lvl1pPr>
            <a:lvl2pPr>
              <a:defRPr sz="1500"/>
            </a:lvl2pPr>
            <a:lvl3pPr>
              <a:defRPr sz="1350"/>
            </a:lvl3pPr>
            <a:lvl4pPr>
              <a:defRPr sz="1200"/>
            </a:lvl4pPr>
            <a:lvl5pPr>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6" y="2514600"/>
            <a:ext cx="4041775" cy="3845720"/>
          </a:xfrm>
        </p:spPr>
        <p:txBody>
          <a:bodyPr tIns="0"/>
          <a:lstStyle>
            <a:lvl1pPr>
              <a:defRPr sz="1650"/>
            </a:lvl1pPr>
            <a:lvl2pPr>
              <a:defRPr sz="1500"/>
            </a:lvl2pPr>
            <a:lvl3pPr>
              <a:defRPr sz="1350"/>
            </a:lvl3pPr>
            <a:lvl4pPr>
              <a:defRPr sz="1200"/>
            </a:lvl4pPr>
            <a:lvl5pPr>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a:extLst>
              <a:ext uri="{FF2B5EF4-FFF2-40B4-BE49-F238E27FC236}">
                <a16:creationId xmlns:a16="http://schemas.microsoft.com/office/drawing/2014/main" id="{1D417BFC-2A63-4A9D-ABD2-9132D758B75D}"/>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1557614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normAutofit/>
            <a:scene3d>
              <a:camera prst="orthographicFront"/>
              <a:lightRig rig="freezing" dir="t">
                <a:rot lat="0" lon="0" rev="5640000"/>
              </a:lightRig>
            </a:scene3d>
            <a:sp3d prstMaterial="flat">
              <a:contourClr>
                <a:schemeClr val="tx2"/>
              </a:contourClr>
            </a:sp3d>
          </a:bodyPr>
          <a:lstStyle>
            <a:lvl1pPr algn="ctr" rtl="0">
              <a:spcBef>
                <a:spcPct val="0"/>
              </a:spcBef>
              <a:buNone/>
              <a:defRPr sz="3600" b="0" i="0">
                <a:ln>
                  <a:noFill/>
                </a:ln>
                <a:solidFill>
                  <a:srgbClr val="D6E03D"/>
                </a:solidFill>
                <a:effectLst/>
                <a:latin typeface="Georgia" panose="02040502050405020303" pitchFamily="18" charset="0"/>
                <a:ea typeface="+mj-ea"/>
                <a:cs typeface="Georgia" panose="02040502050405020303" pitchFamily="18" charset="0"/>
              </a:defRPr>
            </a:lvl1pPr>
          </a:lstStyle>
          <a:p>
            <a:r>
              <a:rPr lang="en-US"/>
              <a:t>Click to edit Master title style</a:t>
            </a:r>
            <a:endParaRPr lang="en-US" dirty="0"/>
          </a:p>
        </p:txBody>
      </p:sp>
      <p:sp>
        <p:nvSpPr>
          <p:cNvPr id="6" name="TextBox 5">
            <a:extLst>
              <a:ext uri="{FF2B5EF4-FFF2-40B4-BE49-F238E27FC236}">
                <a16:creationId xmlns:a16="http://schemas.microsoft.com/office/drawing/2014/main" id="{D532C20F-8E2F-4D00-9433-D7914F599F9D}"/>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304057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E929EC-896F-4A3F-8F69-7B92C8B0FB9F}"/>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3657646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1950" b="0" i="0">
                <a:ln>
                  <a:noFill/>
                </a:ln>
                <a:solidFill>
                  <a:srgbClr val="D6E03D"/>
                </a:solidFill>
                <a:effectLst/>
                <a:latin typeface="Georgia" panose="02040502050405020303" pitchFamily="18" charset="0"/>
                <a:ea typeface="+mj-ea"/>
                <a:cs typeface="Georgia" panose="02040502050405020303" pitchFamily="18" charset="0"/>
              </a:defRPr>
            </a:lvl1pPr>
          </a:lstStyle>
          <a:p>
            <a:r>
              <a:rPr lang="en-US"/>
              <a:t>Click to edit Master title style</a:t>
            </a:r>
            <a:endParaRPr lang="en-US" dirty="0"/>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050">
                <a:latin typeface="+mj-lt"/>
              </a:defRPr>
            </a:lvl1pPr>
            <a:lvl2pPr indent="0" algn="l">
              <a:buNone/>
              <a:defRPr sz="900"/>
            </a:lvl2pPr>
            <a:lvl3pPr indent="0" algn="l">
              <a:buNone/>
              <a:defRPr sz="750"/>
            </a:lvl3pPr>
            <a:lvl4pPr indent="0" algn="l">
              <a:buNone/>
              <a:defRPr sz="675"/>
            </a:lvl4pPr>
            <a:lvl5pPr indent="0" algn="l">
              <a:buNone/>
              <a:defRPr sz="675"/>
            </a:lvl5pPr>
          </a:lstStyle>
          <a:p>
            <a:pPr lvl="0"/>
            <a:r>
              <a:rPr lang="en-US"/>
              <a:t>Edit Master text styles</a:t>
            </a:r>
          </a:p>
        </p:txBody>
      </p:sp>
      <p:sp>
        <p:nvSpPr>
          <p:cNvPr id="4" name="Content Placeholder 3"/>
          <p:cNvSpPr>
            <a:spLocks noGrp="1"/>
          </p:cNvSpPr>
          <p:nvPr>
            <p:ph sz="half" idx="1"/>
          </p:nvPr>
        </p:nvSpPr>
        <p:spPr>
          <a:xfrm>
            <a:off x="3575050" y="1676400"/>
            <a:ext cx="5111750" cy="4572000"/>
          </a:xfrm>
        </p:spPr>
        <p:txBody>
          <a:bodyPr tIns="0"/>
          <a:lstStyle>
            <a:lvl1pPr marL="0" indent="0">
              <a:buNone/>
              <a:defRPr sz="2100"/>
            </a:lvl1pPr>
            <a:lvl2pPr>
              <a:defRPr sz="1950"/>
            </a:lvl2pPr>
            <a:lvl3pPr>
              <a:defRPr sz="1800"/>
            </a:lvl3pPr>
            <a:lvl4pPr>
              <a:defRPr sz="1500"/>
            </a:lvl4pPr>
            <a:lvl5pPr>
              <a:defRPr sz="135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366355CF-C908-4765-A593-E8B4B05E9909}"/>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329927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13"/>
          <p:cNvSpPr>
            <a:spLocks/>
          </p:cNvSpPr>
          <p:nvPr/>
        </p:nvSpPr>
        <p:spPr bwMode="auto">
          <a:xfrm rot="420000" flipV="1">
            <a:off x="3165475" y="1108075"/>
            <a:ext cx="5257800" cy="4114800"/>
          </a:xfrm>
          <a:custGeom>
            <a:avLst/>
            <a:gdLst>
              <a:gd name="T0" fmla="*/ 0 w 5257800"/>
              <a:gd name="T1" fmla="*/ 0 h 4114800"/>
              <a:gd name="T2" fmla="*/ 5107774 w 5257800"/>
              <a:gd name="T3" fmla="*/ 0 h 4114800"/>
              <a:gd name="T4" fmla="*/ 5257800 w 5257800"/>
              <a:gd name="T5" fmla="*/ 150026 h 4114800"/>
              <a:gd name="T6" fmla="*/ 5257800 w 5257800"/>
              <a:gd name="T7" fmla="*/ 4114800 h 4114800"/>
              <a:gd name="T8" fmla="*/ 0 w 5257800"/>
              <a:gd name="T9" fmla="*/ 4114800 h 4114800"/>
              <a:gd name="T10" fmla="*/ 0 w 5257800"/>
              <a:gd name="T11" fmla="*/ 0 h 4114800"/>
              <a:gd name="T12" fmla="*/ 0 w 5257800"/>
              <a:gd name="T13" fmla="*/ 0 h 41148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a:defRPr/>
            </a:pPr>
            <a:endParaRPr lang="en-US" sz="1350" dirty="0"/>
          </a:p>
        </p:txBody>
      </p:sp>
      <p:sp>
        <p:nvSpPr>
          <p:cNvPr id="6" name="Right Triangle 5"/>
          <p:cNvSpPr>
            <a:spLocks noChangeArrowheads="1"/>
          </p:cNvSpPr>
          <p:nvPr/>
        </p:nvSpPr>
        <p:spPr bwMode="auto">
          <a:xfrm rot="420000" flipV="1">
            <a:off x="8004176" y="5359402"/>
            <a:ext cx="1555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algn="ctr" fontAlgn="auto">
              <a:spcBef>
                <a:spcPts val="0"/>
              </a:spcBef>
              <a:spcAft>
                <a:spcPts val="0"/>
              </a:spcAft>
              <a:defRPr/>
            </a:pPr>
            <a:endParaRPr lang="en-US" sz="1350" dirty="0">
              <a:solidFill>
                <a:schemeClr val="lt1"/>
              </a:solidFill>
              <a:latin typeface="+mn-lt"/>
              <a:ea typeface="+mn-ea"/>
            </a:endParaRPr>
          </a:p>
        </p:txBody>
      </p:sp>
      <p:sp>
        <p:nvSpPr>
          <p:cNvPr id="2" name="Title 1"/>
          <p:cNvSpPr>
            <a:spLocks noGrp="1"/>
          </p:cNvSpPr>
          <p:nvPr>
            <p:ph type="title"/>
          </p:nvPr>
        </p:nvSpPr>
        <p:spPr>
          <a:xfrm>
            <a:off x="609600" y="1176998"/>
            <a:ext cx="2212848" cy="1582621"/>
          </a:xfrm>
        </p:spPr>
        <p:txBody>
          <a:bodyPr lIns="45720" rIns="45720" bIns="45720"/>
          <a:lstStyle>
            <a:lvl1pPr algn="l">
              <a:buNone/>
              <a:defRPr sz="1500" b="0">
                <a:solidFill>
                  <a:srgbClr val="D6E03D"/>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188"/>
              </a:spcBef>
              <a:buFontTx/>
              <a:buNone/>
              <a:defRPr sz="975">
                <a:solidFill>
                  <a:schemeClr val="bg1"/>
                </a:solidFill>
              </a:defRPr>
            </a:lvl1pPr>
            <a:lvl2pPr>
              <a:defRPr sz="900"/>
            </a:lvl2pPr>
            <a:lvl3pPr>
              <a:defRPr sz="750"/>
            </a:lvl3pPr>
            <a:lvl4pPr>
              <a:defRPr sz="675"/>
            </a:lvl4pPr>
            <a:lvl5pPr>
              <a:defRPr sz="675"/>
            </a:lvl5pPr>
          </a:lstStyle>
          <a:p>
            <a:pPr lvl="0"/>
            <a:r>
              <a:rPr lang="en-US"/>
              <a:t>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2400"/>
            </a:lvl1pPr>
          </a:lstStyle>
          <a:p>
            <a:pPr lvl="0"/>
            <a:r>
              <a:rPr lang="en-US" noProof="0"/>
              <a:t>Click icon to add picture</a:t>
            </a:r>
            <a:endParaRPr lang="en-US" noProof="0" dirty="0"/>
          </a:p>
        </p:txBody>
      </p:sp>
      <p:sp>
        <p:nvSpPr>
          <p:cNvPr id="10" name="TextBox 9">
            <a:extLst>
              <a:ext uri="{FF2B5EF4-FFF2-40B4-BE49-F238E27FC236}">
                <a16:creationId xmlns:a16="http://schemas.microsoft.com/office/drawing/2014/main" id="{E3D5FF7F-2074-4650-BB3B-B9E3B5F49209}"/>
              </a:ext>
            </a:extLst>
          </p:cNvPr>
          <p:cNvSpPr txBox="1"/>
          <p:nvPr userDrawn="1"/>
        </p:nvSpPr>
        <p:spPr>
          <a:xfrm>
            <a:off x="8153400" y="6521969"/>
            <a:ext cx="914400" cy="182880"/>
          </a:xfrm>
          <a:prstGeom prst="rect">
            <a:avLst/>
          </a:prstGeom>
          <a:noFill/>
        </p:spPr>
        <p:txBody>
          <a:bodyPr wrap="square" lIns="0" tIns="0" rIns="0" bIns="0" rtlCol="0" anchor="ctr" anchorCtr="0">
            <a:noAutofit/>
          </a:bodyPr>
          <a:lstStyle/>
          <a:p>
            <a:pPr algn="r">
              <a:spcAft>
                <a:spcPts val="0"/>
              </a:spcAft>
            </a:pPr>
            <a:r>
              <a:rPr lang="en-US" sz="750" baseline="0" dirty="0">
                <a:solidFill>
                  <a:schemeClr val="tx2"/>
                </a:solidFill>
                <a:latin typeface="Georgia" panose="02040502050405020303" pitchFamily="18" charset="0"/>
              </a:rPr>
              <a:t>Slide #</a:t>
            </a:r>
            <a:fld id="{50A4CD7F-513B-4C4A-BC14-1D21C22AAA9F}" type="slidenum">
              <a:rPr lang="en-US" sz="750" baseline="0" smtClean="0">
                <a:solidFill>
                  <a:schemeClr val="tx2"/>
                </a:solidFill>
                <a:latin typeface="Georgia" panose="02040502050405020303" pitchFamily="18" charset="0"/>
              </a:rPr>
              <a:pPr algn="r">
                <a:spcAft>
                  <a:spcPts val="0"/>
                </a:spcAft>
              </a:pPr>
              <a:t>‹#›</a:t>
            </a:fld>
            <a:endParaRPr lang="en-US" sz="750" baseline="0" dirty="0">
              <a:solidFill>
                <a:schemeClr val="tx2"/>
              </a:solidFill>
              <a:latin typeface="Georgia" panose="02040502050405020303" pitchFamily="18" charset="0"/>
            </a:endParaRPr>
          </a:p>
        </p:txBody>
      </p:sp>
    </p:spTree>
    <p:extLst>
      <p:ext uri="{BB962C8B-B14F-4D97-AF65-F5344CB8AC3E}">
        <p14:creationId xmlns:p14="http://schemas.microsoft.com/office/powerpoint/2010/main" val="104139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85000"/>
            <a:lumOff val="1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D90E0D-861E-47B4-AF85-3FFFC1894C6E}"/>
              </a:ext>
            </a:extLst>
          </p:cNvPr>
          <p:cNvSpPr/>
          <p:nvPr userDrawn="1"/>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D6E03D"/>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350" dirty="0">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rgbClr val="D6E03D"/>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350" dirty="0">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endParaRPr lang="en-US" altLang="en-US" dirty="0"/>
          </a:p>
        </p:txBody>
      </p:sp>
      <p:sp>
        <p:nvSpPr>
          <p:cNvPr id="1029" name="Text Placeholder 29"/>
          <p:cNvSpPr>
            <a:spLocks noGrp="1"/>
          </p:cNvSpPr>
          <p:nvPr>
            <p:ph type="body" idx="1"/>
          </p:nvPr>
        </p:nvSpPr>
        <p:spPr bwMode="auto">
          <a:xfrm>
            <a:off x="457200" y="1935165"/>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grpSp>
        <p:nvGrpSpPr>
          <p:cNvPr id="1030" name="Group 1"/>
          <p:cNvGrpSpPr>
            <a:grpSpLocks/>
          </p:cNvGrpSpPr>
          <p:nvPr/>
        </p:nvGrpSpPr>
        <p:grpSpPr bwMode="auto">
          <a:xfrm>
            <a:off x="-19049"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rgbClr val="D6E03D"/>
                  </a:gs>
                  <a:gs pos="16000">
                    <a:srgbClr val="D6E03D"/>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sz="1350" dirty="0">
                <a:latin typeface="+mn-lt"/>
                <a:ea typeface="+mn-e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rgbClr val="D6E03D"/>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sz="1350" dirty="0">
                <a:latin typeface="+mn-lt"/>
                <a:ea typeface="+mn-ea"/>
              </a:endParaRPr>
            </a:p>
          </p:txBody>
        </p:sp>
      </p:grpSp>
      <p:pic>
        <p:nvPicPr>
          <p:cNvPr id="4" name="Picture 3">
            <a:extLst>
              <a:ext uri="{FF2B5EF4-FFF2-40B4-BE49-F238E27FC236}">
                <a16:creationId xmlns:a16="http://schemas.microsoft.com/office/drawing/2014/main" id="{D76B89E1-89A8-4531-A36C-D54048B76667}"/>
              </a:ext>
            </a:extLst>
          </p:cNvPr>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76200" y="6524031"/>
            <a:ext cx="600530" cy="182880"/>
          </a:xfrm>
          <a:prstGeom prst="rect">
            <a:avLst/>
          </a:prstGeom>
        </p:spPr>
      </p:pic>
      <p:pic>
        <p:nvPicPr>
          <p:cNvPr id="5" name="Picture 4" descr="A close up of a logo&#10;&#10;Description generated with very high confidence">
            <a:extLst>
              <a:ext uri="{FF2B5EF4-FFF2-40B4-BE49-F238E27FC236}">
                <a16:creationId xmlns:a16="http://schemas.microsoft.com/office/drawing/2014/main" id="{B991C9FD-FC86-4FD2-A688-4C026997D687}"/>
              </a:ext>
            </a:extLst>
          </p:cNvPr>
          <p:cNvPicPr>
            <a:picLocks noChangeAspect="1"/>
          </p:cNvPicPr>
          <p:nvPr userDrawn="1"/>
        </p:nvPicPr>
        <p:blipFill>
          <a:blip r:embed="rId14" cstate="email">
            <a:extLst>
              <a:ext uri="{28A0092B-C50C-407E-A947-70E740481C1C}">
                <a14:useLocalDpi xmlns:a14="http://schemas.microsoft.com/office/drawing/2010/main"/>
              </a:ext>
            </a:extLst>
          </a:blip>
          <a:stretch>
            <a:fillRect/>
          </a:stretch>
        </p:blipFill>
        <p:spPr>
          <a:xfrm>
            <a:off x="4052579" y="6400800"/>
            <a:ext cx="657841" cy="457200"/>
          </a:xfrm>
          <a:prstGeom prst="rect">
            <a:avLst/>
          </a:prstGeom>
        </p:spPr>
      </p:pic>
    </p:spTree>
    <p:extLst>
      <p:ext uri="{BB962C8B-B14F-4D97-AF65-F5344CB8AC3E}">
        <p14:creationId xmlns:p14="http://schemas.microsoft.com/office/powerpoint/2010/main" val="7526724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3600" b="0" i="0" kern="1200">
          <a:solidFill>
            <a:srgbClr val="D6E03D"/>
          </a:solidFill>
          <a:latin typeface="Georgia" panose="02040502050405020303" pitchFamily="18" charset="0"/>
          <a:ea typeface="MS PGothic" pitchFamily="34" charset="-128"/>
          <a:cs typeface="Georgia" panose="02040502050405020303" pitchFamily="18" charset="0"/>
        </a:defRPr>
      </a:lvl1pPr>
      <a:lvl2pPr algn="l" rtl="0" eaLnBrk="1" fontAlgn="base" hangingPunct="1">
        <a:spcBef>
          <a:spcPct val="0"/>
        </a:spcBef>
        <a:spcAft>
          <a:spcPct val="0"/>
        </a:spcAft>
        <a:defRPr sz="3750" b="1">
          <a:solidFill>
            <a:srgbClr val="B7FA22"/>
          </a:solidFill>
          <a:latin typeface="Calibri" charset="0"/>
          <a:ea typeface="MS PGothic" pitchFamily="34" charset="-128"/>
          <a:cs typeface="Calibri" pitchFamily="34" charset="0"/>
        </a:defRPr>
      </a:lvl2pPr>
      <a:lvl3pPr algn="l" rtl="0" eaLnBrk="1" fontAlgn="base" hangingPunct="1">
        <a:spcBef>
          <a:spcPct val="0"/>
        </a:spcBef>
        <a:spcAft>
          <a:spcPct val="0"/>
        </a:spcAft>
        <a:defRPr sz="3750" b="1">
          <a:solidFill>
            <a:srgbClr val="B7FA22"/>
          </a:solidFill>
          <a:latin typeface="Calibri" charset="0"/>
          <a:ea typeface="MS PGothic" pitchFamily="34" charset="-128"/>
          <a:cs typeface="Calibri" pitchFamily="34" charset="0"/>
        </a:defRPr>
      </a:lvl3pPr>
      <a:lvl4pPr algn="l" rtl="0" eaLnBrk="1" fontAlgn="base" hangingPunct="1">
        <a:spcBef>
          <a:spcPct val="0"/>
        </a:spcBef>
        <a:spcAft>
          <a:spcPct val="0"/>
        </a:spcAft>
        <a:defRPr sz="3750" b="1">
          <a:solidFill>
            <a:srgbClr val="B7FA22"/>
          </a:solidFill>
          <a:latin typeface="Calibri" charset="0"/>
          <a:ea typeface="MS PGothic" pitchFamily="34" charset="-128"/>
          <a:cs typeface="Calibri" pitchFamily="34" charset="0"/>
        </a:defRPr>
      </a:lvl4pPr>
      <a:lvl5pPr algn="l" rtl="0" eaLnBrk="1" fontAlgn="base" hangingPunct="1">
        <a:spcBef>
          <a:spcPct val="0"/>
        </a:spcBef>
        <a:spcAft>
          <a:spcPct val="0"/>
        </a:spcAft>
        <a:defRPr sz="3750" b="1">
          <a:solidFill>
            <a:srgbClr val="B7FA22"/>
          </a:solidFill>
          <a:latin typeface="Calibri" charset="0"/>
          <a:ea typeface="MS PGothic" pitchFamily="34" charset="-128"/>
          <a:cs typeface="Calibri" pitchFamily="34" charset="0"/>
        </a:defRPr>
      </a:lvl5pPr>
      <a:lvl6pPr marL="342900" algn="l" rtl="0" eaLnBrk="1" fontAlgn="base" hangingPunct="1">
        <a:spcBef>
          <a:spcPct val="0"/>
        </a:spcBef>
        <a:spcAft>
          <a:spcPct val="0"/>
        </a:spcAft>
        <a:defRPr sz="3750">
          <a:solidFill>
            <a:schemeClr val="tx2"/>
          </a:solidFill>
          <a:latin typeface="Calibri" charset="0"/>
          <a:ea typeface="ＭＳ Ｐゴシック" charset="-128"/>
          <a:cs typeface="ＭＳ Ｐゴシック" charset="-128"/>
        </a:defRPr>
      </a:lvl6pPr>
      <a:lvl7pPr marL="685800" algn="l" rtl="0" eaLnBrk="1" fontAlgn="base" hangingPunct="1">
        <a:spcBef>
          <a:spcPct val="0"/>
        </a:spcBef>
        <a:spcAft>
          <a:spcPct val="0"/>
        </a:spcAft>
        <a:defRPr sz="3750">
          <a:solidFill>
            <a:schemeClr val="tx2"/>
          </a:solidFill>
          <a:latin typeface="Calibri" charset="0"/>
          <a:ea typeface="ＭＳ Ｐゴシック" charset="-128"/>
          <a:cs typeface="ＭＳ Ｐゴシック" charset="-128"/>
        </a:defRPr>
      </a:lvl7pPr>
      <a:lvl8pPr marL="1028700" algn="l" rtl="0" eaLnBrk="1" fontAlgn="base" hangingPunct="1">
        <a:spcBef>
          <a:spcPct val="0"/>
        </a:spcBef>
        <a:spcAft>
          <a:spcPct val="0"/>
        </a:spcAft>
        <a:defRPr sz="3750">
          <a:solidFill>
            <a:schemeClr val="tx2"/>
          </a:solidFill>
          <a:latin typeface="Calibri" charset="0"/>
          <a:ea typeface="ＭＳ Ｐゴシック" charset="-128"/>
          <a:cs typeface="ＭＳ Ｐゴシック" charset="-128"/>
        </a:defRPr>
      </a:lvl8pPr>
      <a:lvl9pPr marL="1371600" algn="l" rtl="0" eaLnBrk="1" fontAlgn="base" hangingPunct="1">
        <a:spcBef>
          <a:spcPct val="0"/>
        </a:spcBef>
        <a:spcAft>
          <a:spcPct val="0"/>
        </a:spcAft>
        <a:defRPr sz="3750">
          <a:solidFill>
            <a:schemeClr val="tx2"/>
          </a:solidFill>
          <a:latin typeface="Calibri" charset="0"/>
          <a:ea typeface="ＭＳ Ｐゴシック" charset="-128"/>
          <a:cs typeface="ＭＳ Ｐゴシック" charset="-128"/>
        </a:defRPr>
      </a:lvl9pPr>
    </p:titleStyle>
    <p:bodyStyle>
      <a:lvl1pPr marL="257175" indent="-257175" algn="l" rtl="0" eaLnBrk="1" fontAlgn="base" hangingPunct="1">
        <a:spcBef>
          <a:spcPct val="20000"/>
        </a:spcBef>
        <a:spcAft>
          <a:spcPct val="0"/>
        </a:spcAft>
        <a:buClr>
          <a:srgbClr val="B7FA22"/>
        </a:buClr>
        <a:buSzPct val="95000"/>
        <a:buFont typeface="Wingdings" pitchFamily="2" charset="2"/>
        <a:defRPr sz="2700" b="0" i="0" kern="1200">
          <a:solidFill>
            <a:schemeClr val="bg1"/>
          </a:solidFill>
          <a:latin typeface="+mj-lt"/>
          <a:ea typeface="MS PGothic" pitchFamily="34" charset="-128"/>
          <a:cs typeface="Constantia" pitchFamily="18" charset="0"/>
        </a:defRPr>
      </a:lvl1pPr>
      <a:lvl2pPr marL="479822" indent="-184547" algn="l" rtl="0" eaLnBrk="1" fontAlgn="base" hangingPunct="1">
        <a:spcBef>
          <a:spcPct val="20000"/>
        </a:spcBef>
        <a:spcAft>
          <a:spcPct val="0"/>
        </a:spcAft>
        <a:buClr>
          <a:srgbClr val="D6E03D"/>
        </a:buClr>
        <a:buSzPct val="85000"/>
        <a:buFont typeface="Wingdings" pitchFamily="2" charset="2"/>
        <a:buChar char="Ø"/>
        <a:defRPr sz="2700" b="0" i="0" kern="1200">
          <a:solidFill>
            <a:schemeClr val="bg1"/>
          </a:solidFill>
          <a:latin typeface="+mj-lt"/>
          <a:ea typeface="MS PGothic" pitchFamily="34" charset="-128"/>
          <a:cs typeface="+mn-cs"/>
        </a:defRPr>
      </a:lvl2pPr>
      <a:lvl3pPr marL="685800" indent="-184547" algn="l" rtl="0" eaLnBrk="1" fontAlgn="base" hangingPunct="1">
        <a:spcBef>
          <a:spcPct val="20000"/>
        </a:spcBef>
        <a:spcAft>
          <a:spcPct val="0"/>
        </a:spcAft>
        <a:buClr>
          <a:srgbClr val="D6E03D"/>
        </a:buClr>
        <a:buSzPct val="70000"/>
        <a:buFont typeface="Wingdings" pitchFamily="2" charset="2"/>
        <a:buChar char="Ø"/>
        <a:defRPr sz="2250" b="0" i="0" kern="1200">
          <a:solidFill>
            <a:schemeClr val="bg1"/>
          </a:solidFill>
          <a:latin typeface="+mj-lt"/>
          <a:ea typeface="MS PGothic" pitchFamily="34" charset="-128"/>
          <a:cs typeface="+mn-cs"/>
        </a:defRPr>
      </a:lvl3pPr>
      <a:lvl4pPr marL="890588" indent="-157163" algn="l" rtl="0" eaLnBrk="1" fontAlgn="base" hangingPunct="1">
        <a:spcBef>
          <a:spcPct val="20000"/>
        </a:spcBef>
        <a:spcAft>
          <a:spcPct val="0"/>
        </a:spcAft>
        <a:buClr>
          <a:srgbClr val="D6E03D"/>
        </a:buClr>
        <a:buSzPct val="65000"/>
        <a:buFont typeface="Wingdings" pitchFamily="2" charset="2"/>
        <a:buChar char="Ø"/>
        <a:defRPr sz="1800" b="0" i="0" kern="1200">
          <a:solidFill>
            <a:schemeClr val="bg1"/>
          </a:solidFill>
          <a:latin typeface="+mj-lt"/>
          <a:ea typeface="MS PGothic" pitchFamily="34" charset="-128"/>
          <a:cs typeface="+mn-cs"/>
        </a:defRPr>
      </a:lvl4pPr>
      <a:lvl5pPr marL="1096566" indent="-157163" algn="l" rtl="0" eaLnBrk="1" fontAlgn="base" hangingPunct="1">
        <a:spcBef>
          <a:spcPct val="20000"/>
        </a:spcBef>
        <a:spcAft>
          <a:spcPct val="0"/>
        </a:spcAft>
        <a:buClr>
          <a:srgbClr val="D6E03D"/>
        </a:buClr>
        <a:buSzPct val="65000"/>
        <a:buFont typeface="Wingdings" pitchFamily="2" charset="2"/>
        <a:buChar char="Ø"/>
        <a:defRPr sz="1500" b="0" i="0" kern="1200">
          <a:solidFill>
            <a:schemeClr val="bg1"/>
          </a:solidFill>
          <a:latin typeface="+mj-lt"/>
          <a:ea typeface="MS PGothic" pitchFamily="34" charset="-128"/>
          <a:cs typeface="+mn-cs"/>
        </a:defRPr>
      </a:lvl5pPr>
      <a:lvl6pPr marL="1303020" indent="-157734"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80" indent="-137160"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920" indent="-137160"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660" indent="-137160"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AF6A4F5-829E-485C-A941-FE3880DD7CBB}"/>
              </a:ext>
            </a:extLst>
          </p:cNvPr>
          <p:cNvSpPr/>
          <p:nvPr/>
        </p:nvSpPr>
        <p:spPr>
          <a:xfrm>
            <a:off x="7424875" y="6488668"/>
            <a:ext cx="1719125"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onstantia"/>
                <a:ea typeface="+mn-ea"/>
                <a:cs typeface="+mn-cs"/>
              </a:rPr>
              <a:t>Updated: 9-4-18</a:t>
            </a:r>
          </a:p>
        </p:txBody>
      </p:sp>
      <p:sp>
        <p:nvSpPr>
          <p:cNvPr id="5" name="AutoShape 2" descr="data:image/jpeg;base64,/9j/4AAQSkZJRgABAQAAAQABAAD/2wBDABALDA4MChAODQ4SERATGCgaGBYWGDEjJR0oOjM9PDkzODdASFxOQERXRTc4UG1RV19iZ2hnPk1xeXBkeFxlZ2P/2wBDARESEhgVGC8aGi9jQjhCY2NjY2NjY2NjY2NjY2NjY2NjY2NjY2NjY2NjY2NjY2NjY2NjY2NjY2NjY2NjY2NjY2P/wAARCAHXBQ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z+iiigAooooAKKKKACiiigAooooAKKKKAHR/f/A/yp3yt94fiKbH9/wDA/wAqv6PZx318IJSwUqTleoNAmUNoz14+lKYz/CQw9q6keFISD/pUme3yisrU9DudOHm5EsI/jXt9RTsxcxkUVI4DJu7g4PvUdIo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xRigAooxRigAooxRigAooxRigAooxRigAooxRigB0f3/AMD/ACrX8M/8hdf9xqyY/vfgf5VreGf+Quv+41Nbiex108xhVWABycGjUovP0y5jH8UZx+VR3/8Aql+tWSouLZlyQJEIyO2RWhzxk+do83BGxwe44+uajqdo2ineFvvAlD9agrI6Q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JkeViqIzkngAE1ZNlqQ6291/3y1V0kMUySoeQQ4+tegrIJoElUgh1DDFXCKkZyk4nCm11AdYbn/vlqaYL4dY7j8jXZSOpJGarSDPSq5I9zP267nK+Vef3J/yNHlXn9yf8jXRmN8/dpQjelHJHuHt49znPJvf+ec/5GjyL7/nncfka6YKfSnijkXcPbx7o5f7Pff8APK4/I0fZr/8A55XH5NXVggU8OvrS5F3H7aPdHJfZdQ/543P/AHy1H2TUP+eNz/3y1deJE/vU8TR/3qORB7aPdHGmz1AjBguSP91q0vDtncw6ory28qIEbllIFdEJ4v7/AOlPFzEP4/0o5Q9rHuht/wD6pfrUunvutwO6nFUrmfzmGOFHSptMb946+ozVHLGonW0OV8RwfZtZm28B8SD8ev65rKkGHPvyK6jxpEoe1m/iYMp/DB/rXMSDhD6j+tZPc9BDKKKKQw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GDEPUHB/p/Wux8PXHn6Qi5+aIlD/AErjY8EMPbI/D/62a3/Ctztmmtj0cbx9RV03ZmdRaGxMMSGo6nuRyDUFKSszyaitJoKKKKDMKSiimAUUUUxhSUUUwCiiiqAKt6b/AMfB/wB2qlOikMUiuvUU7FwlyyTIvGUMj2ttKqkpGzbiO2cY/lXJHDqBnBX9a9LhliuoiMBgRhlNYV/4RjlkL2UwiB/gcZA+hrJo9aMk1ocfs4zuH0oMZxkEH1x2rq4vBch/1l4o/wB1M/1rD1fTn0m/MDOH4DKwGMipsXczqKkBUZyit9c0fKTyuB6A0hkdFPZONy8jv7U1VZugoASin7AOrc+goIXHAP50AMop+1MfxZoCZ6MM+hoAZRSkEHBGDS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PhWbv0/Ouh8K2uWmumH3fkX69659OY29sH/P510/hWbdZzQnqjbh+P8A+qrh8RE9jRuDyBUNS3AxJn1FRU5bnkVX77CkoopGYUUUUxhSUUUwCiiiqAKKKSmMKKKKYDo5HjbcjFT6ir0eqyKMOgY+oOKz6Kdky41JQ2ZsW+qo8hEqiMdj1q8yWtxgukMvoWANcxSUnTTNo4qS31OlbSdOm+/ZQN/wAVBc+GtLuIHjW0jjdh8rpwQaww7DozD8a6HRLxZ7cQsx82P17iolTsrnRSxCm+W1jzFlMcjIw5BKkdKaSMYAAFenS+GNJnu3uZbcs8hyy7iFz64FXLbQ9LtzmKwgU+pXP86ysdRyfh7wdFqNhHe3dxIqSAlY0GD1x1Nb6+DdFSMKbd2P95pDn9K07zUbawh5YFsYWNf88VzD6tfuxb7S49hgCtIU3IxqV4wdmXZPBGkMSV+0J7CTj9RWRq/gl4k8zS3aXHWKQjP4Gra6xfj/AJeGP1A/wrUsteWTbHcRkSE4yg4NU6UkTHEQk7HnVzZ3lkdlzBJHj++vH+FVvlbggD3Fev3ckcNrLLMu+NFLMu3OQB6V5lrV1balfebp9m0KBcMAOp9cDpWLRumZRBU4PWkqXhsBh7Z6YqMggkHqKRQl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D4+Ef3wP8/lXSeE0Hl3Mm7nIXFc5F/GOxX+tb3hNm8+5X+EoCfrn/wDXVw+Iiexs3J+cCoanufvCoKqW55FX42FFFFIgKSiimAUUUVQBRRSUxhRRRTAKKKKoApKKSmAUUUlUIKdG7xuHjYqw6EHFNopgWzqd6V2/aXxUcl7cyxiOSeRkHYmoKKFFF88nuwoooqhBSqxRgynDA5BHakopjOpstUguIF82REl6MpOPxqyoiyfLCZ77cVxtaWiXKw3ZRzhZBjJ9e1YSpWV0dlOu20mYXje2jg1aN40VfNjy2O5BIz/KsJBLMwWJCzDsi5P6V3ni/Sxe6cblB++twWHuvcf1qDwKmNNnYxbSZOHI+8MVzW1Ou+hyLWGoRoZGtbhVPJOw1Vx5mQR82OD6166TXmmv2EmnatKNhEbuXjOOCDzj8KGrDTuZFFSEIfVfpzTWTaM5yPWpKG0UUUAFFOVCeTwPWnghfuqPqRmgCKipiWziQEjrg8flUbrtbjoRkUAN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JIukn+7/UV0HhIjfdL3wp/nXOxnD8nAPFaWh3X2TU03HCSfI34/wD16qDsyZq6OnufvCoas3Ayp9qrVpJank1laYUlFFIyCiiiqAKKKSmMKKKKYBRRRVAFJRSUwCiikqhBRRRTAKKKKYwooopgFFFFMoKKKKYBQDg5HUUlFMZ0+n30d1b/ADsA6jDg/wA6fcX1raR8uvA4ROtcpRWXsFc3+sO1rGpb6xIt4zzcxPxtH8P0rWYWuoQFWWOeM9QRmuUp0UrwyB42KsPQ1U6KewoV3HfU0Lrwhp0quYDLC56YbKg/Q1xE8L2txJBKBuRirAGvS7HUI7xMfdkHVf8ACqGo+HbC4imeO3C3DglWDEDd/wDrrjlBrQ7ozTVzz4oD90/nxShVXk4Y9gK3JfCWooqlTFIScEBsY/Ordv4PYMpuboY7rGP6mo5WXzIxNP0251OXES4Qfec9F/z6V1VholrYANjzZf77Dp9B2rR2wWNuERRHGgwAKzpb93kBX5UB6etdFOkc1SsluZ3iq1Z4o7lSNsfykY9e9c3uGACgYjpmu9njhvLdo5AHjcciqEei2EPIh3n/AGzmonBtmkaiSORyh6x4/wB04oyg6RjHuSa6o6PYgsfJ6nP3jxSjT7OP7tvH+Iz/ADqPZsftUcmGwMYX8qMK/GNp9R0rrjGgGAi/lWFq9mInE0S4RuGA6A0ShZDjVTdjKIwcHrRUuSxACgn6ZJoJIOGAB91FZmtyKinyAFQwAHY4pl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VKSQyuOvB/GoqkHMf0P+f5UAdrbXK3doky5+Ycg+veo2GDVXQZvN0wJ3iYr/X+tW3+9XQ9Vc87ER0G0UUUjjCiikpjCiiimAUUUVQBSUUlMAoopKoQUUUUwCiiimMKKKKYBRRRTKCiiimAUlFFMYUlFFUIKSiiqEFFFFACo7IwZCVYdCK1INadVxOm89mXg1lUVMoqW5UZyjsbiaxA/31ZP1qvLq5LHyoxt9WNZlLUeyii3WmySeeS4fdIc+g7CmUlLV7Gd76sckjp91iKcZpD1c0yilZDuxxkc/wARpCSepNKI2PaneXjqahuKKSlIjpjgEEEAg9jUrYA9KzrrU4IeFPmP6L0/OsZzTNqcJLQkWCKHJjjVfUgVn3t8oykOGJ6t6VUuLye5OCcL/dXpUGVXqdx9B0rnc+iOqNLrIdneHyByM8DABqGlLE9TSVmbh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I87D0bv6GmUUAaeiXHkX6qzYSQbT9e1dG/WuOLfOHHB4P4//AK66xJlnhSVOjDIzW1N3VjnrRuh9FJ2oqjywooopgFFFFUAUlFJTAKKKSqEFFFFMAooopjCiiimAUUUUygooopgFJRRTGFJRRVCCkooqhBRRRQAUUUUCClopaQBS0lLSGFLRVq2tS/zyAhew9aTdioxbdkQxQPJyBhfU1ZWBIx6n1NGoX0Gnw75T14VR1Nctf61c3hKJ+6jP8Knk/U1zTqnXTom5d6raWxKtJucfwpzWVca8zqRBFsP95jn9KxyAv3jz6DrSFx/Cg+pOTXO6jZ0qkkTy3FxcEmSRmHucD/CofkXqd3sKYWLHJNJWdzRKw5nJGOg9BTaKKBh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Ep/wBVH9D/ADrpdP8A+QbB/u1zOPkU54rprCRZNPhKjAC4x9OK1p7mVTYsjoKKQdBS1oeS9woooqhBSUUlMAoopKoQUUUUwCiiimMKKKKYBRRRTKCiiimAUlFFMYUlFFUIKSiiqEFFFFABRRRQIKWilpAFFLRSGFLRWjp9lnE0o46qD/OplJJXLjFydkFlabQJZRz/AAg9qh1PWLawyjHfNjIRf6+lLrurpp0WxMNcOPlX+77muId2ldpZWJLHJJ6k1x1Kh306SSJbq5mvrhppmyf0UelV2fsnA9e5pGfIwBgelNrnOhKwUUUUD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H+qH+8f6V0WlDGmRfj/ADNc6vMWfRv5/wD6q39Gctp+CMBWIHv3/rWlPczqbF9egpaRfuilrc8mXxMKSikpkhRRSVQgooopgFFFFMYUUUUwCiiimUFFFFMApKKKYwpKKKoQUlFFUIKKKKACiiigQUtFLSAKKKWkMKWitKz0xpAssxwh5C9zUyko7lxi5OyGafYmUiWUfux0H96pda1WLS7bccNMwxGnr7/Sp9V1GDSrTzJMZ6Rxjqxrz67upr+6eed8sevoo9BXHUqXO+lSSQyaaS6needyWY5ZjULtuPoB0HpQ7buBwo6Cm1znSFFFFABTlQsM9B6mkALMAOp4p7HJwOg4FACbFzyx/AUhUZ4JI9xS0UCDanq1G1PVqKKAECjPJIHsKXYpPD4+ooooARkK9enqKbUqcnYejcfj2qKgYoBJAAyT2p3l4GSwz6daVflTPc/ypKAAquOGbP0/+vSBRnkn8KWigQbU9Wo2p6tRRQAhXng8UpVccM34r/8AXoooADGf4SG9h1plPok5AbueDQMZS7TSDrT6AEVCxxTalj+/+B/lUVABRRRQAUoXIJ9KSnp9xvqP60AN2mjaadRQIbtNG006igBu00bTTqKAG7TRtNOooAbtNG006igBu00qoWOPYmlp8X3/AMD/ACNAENFFFAwooooAUKSpPocUbTTk/wBW3+8P60UAIEJz7DNNqVP4v901FQAUUUUAFOVGYZ6D1PFEa7nAPTqfpTmJY5NACbAMfNn6DpQVXHDEn3H/ANeiigQgUd8/hS7U9WoooAQqOxP40pVezH8R/wDXoooADGQMghgPSmU8Eg5HWkkADcdCMigYbDtDetJtNSH/AFSfjTaBDdpo2mnUUAN2mjaadRQA3aaVULMB6nFLTo/9an+8KAIqcUICn+8M02pX+5H/ALv9TQMj2mjaadRQIbtoYFTg06lI3rj+IdPcUDI6KKKAHKpYMR2Gf1pNppyNgMP7wx+oooAbtNG006igQ3aaNpp1FADdpo2mnUUAN2mjaadRQAioWcKO5xSKu44HoTUsP+uj/wB4fzpkX3z/ALp/kaBjdpo2mnUUCG7TRtNOooAbtNG006igBAuTycD1pTGeqkN9KKOhyKAGUU+UDcCOjDNMoGFFFKo3MB0Hc0ALsIUH1pNpp7HJzjHoKSgQ3aaUITS0Dg5FADKKfIOQw6NTKBhQBk4opV+8PrQApQhiPQ0m01I/+sb6mm0CGsu04PoDSU+X7w/3R/KmUDCiiigAooooAKKKKACiiigCRD+7Ye4P863NDYmycHoH4/KsOPlGUdcg/wCfzrX0OdRHJCSAxO4c9aunuRU2NZPu0tMRvmIp1dKPJqq0mFFFJVGYUUUUwCiiimMKKKKYBRRRTKCiiimAUlFFMYUlFFUIKSiiqEFFFFABRRRQIKWilpAFLRRSGFLT4IJJ5AkSlmP6VvWemRW6hpAHl65PQfSs5zUTWFNz2Kun6WQUnn+oTH86XXdYi0q2/vXDg+WmOPqfaovEGvxabCYoGV7s8BeoT3P+FcLcXE95M09zIXY9WauOdRtnfTpqKsh15eXOozmW5kLtjqeAoqq7Z+Vfuj9aHbPAGFHSm1ibhRRRQAUUUUAOT7wpaahAYZzjPOKeRgkelAAgBcA9M00u+RkkEdMcYpacHYd88Y55oEN82T++350ebJ/fb86cXJ6hf++RTe+cD8qBixv8wVj8hPPt70bf9pfzo3ey/wDfIoBAzlFOfXP9KAHIAHUllwCD1qGpNgb7uQfQ96joAkY8KMYwv/1/60lOf7w/3V/kKbQIXhVyRknoKaXz0UD6ZpZOifT+pplAxcmjJpKKAHh/9hT+dKQMBh0NR09T8hX3zQAUpGYSfRh/X/Ckp3/LB/8AeX+tAiIdafTB1p9ADo/v/gf5VFUsX3x9D/KoqBhRRRQAU9PuN9R/WmU9PuN9R/WgApVwNxIBwOhpKUfdf6f1FAg8wf8APNP1/wAaPMH/ADzT9f8AGo6KBkuQyE7QpBHTNNoT/Vt9R/WigQ5MZORnAJxSeYP+eafr/jSr/F/umoqBknmD/nmn6/40m8NxsUe4zTKVetADqfF9/wDA/wAjTKASDkHB9RQIZijFTebL/wA9H/76NHmy/wDPR/8Avo0DIcUYqbzZf+ej/wDfRo82X/no/wD30aAGr/q2/wB4f1pKczuwwzsw9zmm0CHJ/F/umoqlT+L/AHTUVAwooooAfGPvewopYuj/AO7/AFFJQIVRlgKTfg/Kox780qttJPsR+YqOgY/zD6L/AN8ijzD6L/3yKZRQA/zMnJVfpjFOYc8A4IzUVODuBgMwH1oAdg+hol4WP/d/qab5j/32/OkLFjkkn60ASH/VJ+NNpx/1SfjTaBDidsYIAySeoz6U3zG9F/75FKGIGOCOvIzS7vZf++RQMb5jei/98ijzG9F/75FO3ey/98ijd7L/AN8igBvmN6L/AN8igSsDkbc/7op272X/AL5FGdyPkLwM8DHcUARVK/3I/wDd/qaiqV/uR/7v9TQA2lGD8uAD2NJRIAAvuP6mgQUdKdneu7uOv+NNoAJBkbx0PUehplSA469D1pjLtOO3Y+tAwXrTqRBkn2GaWgQZxyRn2pfMH/PNP1/xpp6U2gZJ5g/55p+v+NKrBw3yKMDORmoqki/j/wB3+ooASlQZdQemaSlT76/UUCDzB/zzT9f8aPMH/PNP1/xqOigZIs21gRGmQcjr/jSRff8A+An+RplPi+//AMBP8jQAUq8sPrSUq/eH1oEJ5g/55r+v+NHmD/nmv6/403a390/lRtb+6fyoGO8wf881/X/GjzB/zzX9f8abtb+6fyoCknABz6UAPOM8dKSlI2nFJQIJPup9D/OmU+Tog9v60ygYVIBtT3bn8Kai7m56Dk05juJJoASlHClj9B9aTr0okPIUdF/nQIUYMeR1B5pKRG2n2PBpxGDg0AKPmUr68j61FT6JB0YdD/OgYylX7w+tJSr94fWgCR/9Y31NNpz/AOsb6mm0CCX7w/3R/KmU+X7w/wB0fyplAwooooAKKKKACiiigAooooAfDgOSeyn+VaGioGvCxGdqEj2NZ8QyxH+yf05/pWlobkXMidmTP5GqhuTPY2UHzk0+mJ9406utHk1vjCiiiqMgooopjCiiimAUUUUygooopgFJRRTGFJRRVCCkooqhBRRRQAUUUUCClopaQBS0UUhhUttA1xOkSdWPX0HrTrO3NzcpEOhPJ9BXR2ljDabvKBy3duT9KyqVFHTqbUqTnr0BI7fT7UkkJGgyzsf1NcfrvitrlWt9P3RxHhpTwzfT0FL4w1pbphYWzBokO6Rweren4VzI+VCxwD/DmuGUmz0oxSQH+85PPPuaYzbj6AdB6U0kk5PJoqCwooooAKKKKACiiigAp4cEAPnjuKauQwx/LNS+Y3on/fA/woAb8pP3x+Ipdq4/1i/r/hShy3DbQDxnaP8ACo/LfshP0FADgN3Qj8SBS+W3qn/fY/xpnlv/AHG/KjY/91vyoAdg7sDk+xzSUnluCMowz6inyEF+PQfnigQ2iX/WE4xnnH1ool+8P90fyoAc/wB4f7q/yFNpzDhSTnK//W/pTaACTon0/qaZUnDKATgjoaaUO7AIPvmgY2in+U3qv/fQo8pvVf8AvoUAMpyjgn8KFTPVgPrTiQFCjoOfrQAlO/5YP/vL/Wm0pOIWHqw/rQIjHWn0Rf6wZooAdGcSCoqkBKkEdQcigorEkMF9jQBHRTghJOMcepApfKb1X/voUDGU9PuN9R/WkCZzlgPrTsgIFH1JoASgnAPuMUUvHlOT14AoER0UUUDHp/q2+o/rRQn+rb6j+tFAhy/xf7pqKpV/i/3TUVAwpV60lKvWgB1ABJwBk0U+L7/4H+RoEHlSf883/wC+TR5Un/PN/wDvk1Fk+poyfU0DJfKk/wCeb/8AfJo8qT/nm/8A3yaiyfU0ZPqaAJGRlGWUj6im0qkmNv8AeH9aSgQ5P4v901FUqfxf7pqKgYUUUUASRdH/AN3+opKIzjd7iigQBS2QPQmmVIp2tn86QxnsQR9cUDGUUpUj/wDXRg0AJTljZhkY/FgKAh9V/MU5scAdhjPrQAnlP/s/99CkZSvXH4EGlofGxf72Tn6cf/XoAcf9Un402nH/AFSfjTaBDgoK5LBRnHNG1f8Anov6/wCFBG6MAEZBPUgelN8tvVf++hQMdtX/AJ6L+v8AhRtX/nov6/4U3y29V/76FHlt6r/30KAHbV/56L+v+FB2qjfOpJGMDPqKb5beq/8AfQoETE4G3/voUAMqV/uR/wC7/U1FUr/cj/3f6mgBtEnRPp/U0Usg+RD7H+dAhisVORTyBwR0PSo6ejfwnof0NAwpQNy7e/8AD/hSEYODRQIWL+P/AHaSngrhmJwxGMetMoAQ9KbTj0ptAwqSL+P/AHf6io6ki/j/AN3+ooASlT76/UUlKn31+ooER0UUUDCnxff/AOAn+RplPi+//wABP8jQAUUUoGSB60CF8x/77fnR5j/32/Ojan/PVPyP+FG1P+eqfkf8KADzH/vt+dNJJOSST707an/PVPyP+FIQMgK6t9OP50AJUnlEIHYgg84U5P4+n41GRg4PUUAkHIODQA1m3Nmkp8ow2f7wzSIAWyeg5NAx2NqAdzyf6UlKSSST1NJQIcgJyRjI6ZOKb5T/AOz/AN9CiigA8p/9n/voU9lIjG7GRxwQcimUUAFOX5gU9en1ptFADKVfvD606QZw/r1+tNX7w+tAyR/9Y31NNpz/AOsb6mm0CCX7w/3R/KmVKyBsHeo4Awc+lJ5Q/wCeifr/AIUDI6Kk8of89E/X/Cjyh/z0T9f8KAI6Kk8of89E/X/CmMpVip6g4oASiiigAooooAfGCWwDgkGtDRpUjuirdXGFPvWaM5GOtWIiFvFOQAJB7d6cXZkyV0dIp+cj1p9R/wAdSV2RPLrr3rhRRRVmIUUUUwCiiimUFFFFMApKKKYwpKKKoQUlFFUIKKKKACiiigQUtFLSAKWiikMKWiikM1NA/wCPmX/c/rSeKtYutJS3+yiP97uB3rnGMdPzp2gf8fMv+5/Ws3x99yy+r/0rjrfEz0MP8COQySWkfnvz3NRkljknJNDdaSuY6gooooAKKKKACiiigAooooAchwwJ6d6cRg4qOnByBggMPegBaAcdKXeh/hYfQ0gZe+aBC7m/vH86Nzf3j+dGY/Vvy/8Ar0Zj9W/L/wCvQAhJPU0UEr2z+VAZcchs+xoAVRuIApsjBnYgYBPFKz5GAAo9qZQMkHzJ7r/KkpoJU5BwadvB+8o+o4oAKKCy54BA96AU7lvyoEFFLmP1b8v/AK9GY/Vvy/8Ar0AJRQSnYt+VAZf4gx+hxQAUScAL36mjzMAbVAPr3plAxVYqwYdQc09gM/L909KjpyuV6dPQ0ALRS71PVMf7ppNy574oEFFKCnct+VGY/Vvy/wDr0AJRQSnYt+VAZcfMGJ9jigApX+VQvfqaTzMfdUL796ZQMKKKKAHp/q2+o/rRSIwAIIJB9Dinbk/ut/30P8KAFX+L/dNRVJvUA4VskY5b/wCtUdABSr1pKVSAeQSPY4oAdT4vv/gf5Gm7k/ut/wB9D/CgSIpyFbOCOW/+tQIjooooGFFFFAD0/wBW3+8P60UiMACGBIPPBxTtyf3W/wC+h/hQAqfxf7pqKpN6gHCtkjHLf/WqOgAooooAdGwVxnoeDTiCDg1HTg5AwcEehoAWil3oScqw+hpoYd80CFopQU7lvyozH6t+X/16AEooJTsW/KgMuOQ2frQAUScbV7gc/Wgyf3VC+/emUDJT/qk/Gm0oddgVlJx6HH9KNyf3W/76H+FACUUu5P7rf99D/Cjcn91v++h/hQISil3J/db/AL6H+FG5P7rf99D/AAoASnJ99frSbk/ut/30P8KA6Ag7W4/2v/rUARnrUr/cj/3f6moqk8xSqhlOVGOD/wDWoGJSyf6uP8f50bk/ut/30P8ACkdwwUAEAepzQAyiiigCRTvX/aX9RSU0EggjqKfvT+634N/9agBKKXcn91v++h/hRuT+63/fQ/woENPSm08shHCtn/e/+tTKBhUkX8f+7/UVHTkYKTkZBGODQAtKn31+oo3J/db/AL6H+FAdAQQrZH+1/wDWoER0UUUDCnxff/4Cf5GmU5G2tnGeCKAFpV+8PrRuT+63/fQ/woDoDkK3/fX/ANagRHRRRQMKKKKAJG6j6D+VJS71IGVbOMcN/wDWo3J/db/vof4UCGMSTz2p5G1QvfqabuUODtOB2JpxdCclWz/vD/CgYlKMBSxGewFG5P7rf99D/Cmu27AAwB2oELv/ANhf1o3/AOwv60yigY/f/sL+tG//AGF/WmUUASDDJkAAjqBSUiNtOcZHQinbk/ut/wB9D/CgBV5yp/i/nUYGGAPrT9yf3W/76H+FNZgX3AEfU0APf/WN9TTaUuhJO1uf9r/61G5P7rf99D/CgQlFLuT+63/fQ/wo3J/db/vof4UAJRS7k/ut/wB9D/Cjcn91v++h/hQAlE3+uk/3j/Ol3J/db/vof4Ux23uzYxk5oGJRRRQAUUUUAFSH5lDfgfrUdPiPzbT0bigDfsLgT26n+JRtIq6pyK53TXZLyMKcBuCPWuhWumnK5xV4Kw6iiiug4AoooplBRRRTAKSiimMKSiiqEFJSMwUEk4A70tUIKKKKACiiigQUtFLSAKWiikMKWiikMKKKKANXQP8Aj5l/3P61m+PvuWX1f+laWgf8fMv+5/Wsvx8Tush2w39K4q3xM9DD/Ajjm60lK3WkrnOo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lU7WBHY5pKKALEDiC6RxyFb8xXTLXLMMuAPYV08YKqqnqBitqRhVRJRRRXYeYFFFFMApKKKYwpKKKoQUlFFUIo6tL5dptHVzirFpL51tG/cjn61lavLvuggPCD9asaLLlHiPY7hXNGpes0dUqVqKZp0UUV0nIFLRS0gCloFFIYUtFFIYUUUUAFLQK1LLR3mUSTkxqei45P+FTKSjqyowc3ZBoP/HzL/uf1rL8ffesvo39K61Eit1VVCoOg7Vwfi/VIr++WCJTttiyl8/ePeuKpLmdz0aUORWOdbrSUrdaSsTcKKKKACiiigAooooAKKKKAFGCRngU/ZH/fb/vn/wCvUY60+gBdkf8Afb/vn/69BjXYWVicEcEY/rSU7/lg/wBR/WgRFRRRQMKKKKACnIobOSQAOwzTafH91/p/UUALsj/vt/3z/wDXo2R/32/75/8Ar0lFAgdFCBlYnJxyMUypG/1I/wB4/wAhUdAx6qhHLMD7L/8AXpdkf99v++f/AK9NHSloELsj/vt/3z/9ejZH/fb/AL5/+vSUUALsj/vt/wB8/wD16Nkf99v++f8A69JRQAuyP++3/fP/ANejZH/fb/vn/wCvSUUALsj/AL7f98//AF6VY0Zgodsk4+7/APXptPh/10f+8P50AQ0UHrRQMKKKKACpAi4BZiCecAZpqLuPPQcmnEknJoANkf8Afb/vn/69GyP++3/fP/16SigQuyP++3/fP/16CikHaxJHOCMf1pKUEqQR2oAjopzrg8dDyKbQMKKKKACpDGgJBdsjj7v/ANeo6lk/1jfU0AJsj/vt/wB8/wD16BGhOA7ZP+z/APXpKcn31+tAiKiiigYUUUUAPRAylmYjBA4GfX/Cl2R/32/75/8Ar0J/qW/3h/I0lAC7I/77f98//Xo2R/32/wC+f/r0lFAhdkf99v8Avn/69GyP++3/AHz/APXpKKAF2R/32/75/wDr0bI/77f98/8A16SigBdkf99v++f/AK9GyP8Avt/3z/8AXpKKAF2R/wB9v++f/r0bI/77f98//XpKKAF2R/32/wC+f/r0jKgHDMT/ALv/ANeikPSgBtFFFAwooooAKci7mwTgdabTo/vfgf5UAO2R/wB9v++f/r0bI/77f98//XpKKBClF2kqxOPUY/rUdSf8s3+g/nUdAxQCTgDJp3l8fMwHt1p2NigdyMn/AAptAChY+7N+ApAEBOQxHbnFFFAh37r+43/ff/1qP3f9xv8Avr/61NooAd+7/uN/31/9aj91/cb/AL7/APrU2igBcIW/iA+uaTYp6P8AmMUUUANZSpwRikqQDcCp+oqOgYUUUUAFABJAHU0VIg2qX/AUAGxBwXb8F/8Ar0bI/wC+3/fP/wBekooELsj/AL7f98//AF6Nkf8Afb/vn/69JRQAMgA3KSR05GKZUi45U9DUZBBIPUUDCiiigApyLuYAnFNp8X+s/A/yoAXZH/fb/vn/AOvRsj/vt/3z/wDXpKKBC7I/77f98/8A16Nkf99v++f/AK9JRQAuyP8Avt/3z/8AXo2R/wB9v++f/r0lFAC7I/77f98//Xo2R/32/wC+f/r0lFACbRnrx64pfLz91sn0PBoooAZRUjDcm7uOPqKjoGSmNFwC7ZwDwvqPrSbI/wC+3/fP/wBenSfeH+6v8hTKBC7I/wC+3/fP/wBejZH/AH2/75/+vSUUALsj/vt/3z/9ejZH/fb/AL5/+vSUUALsj/vt/wB8/wD16Nkf99v++f8A69JRQAuyP++3/fP/ANegIhIAdsn/AGf/AK9JTk++v1oAiooooGFFFORdzY7dz6UAPOd4PU8V1CEkAkYPpXOWyGe7RQOC2SPQV0i9a2pIwqsdRRRXaeYFJRRTGFJRRVCCkooqhBTXYIjM3AUZNOqlqsvl2ZA6udtKUuWLZUI80kiPw5YjWNeVZV3RDMkgPp/+vFVkjbTtZeCTjY5jOf511nw9sfLtLm+Ycyt5a/Qdf1/lWV48sjb6ul0owtwmc/7Q4/livKUmnzHrSinHlJKKitZfOt0k9Rz9amr1U7q547VnZhSiiikAUtFFIYUUUUAFORS7BVGWJwBSVraBamS5M7odiD5T23VEpcquVCPNJI0rDTYrSJS6q0vUse30rP1nxNZaejxxSCe5x8qpyAfc1H421CSz0tYYshrhipYHoo6/nXnvAXcx9gBXBKTbuz1IwSVkXdR1a91V4zcuGKfdCjAFUsgAk4J6AZprOSMDhfSm1BdhWYscnH4DFJRRQMKKKKACiiigAooooAKKKKAAdafTB1p9Agp3/LB/qP602nLgxspIBJB5oAiop/lj/nov6/4UeWP+ei/r/hQMZRT/ACx/z0X9f8KPLH/PRf1/woAZT4/uv9P6ijyx/wA9F/X/AApwAVW+YHI7Z9aAG0UUUCFb/Uj/AHj/ACFR1I3+pH+8f5Co6Bjh0paQdKWgQqjLYzijMf8Aef8A75/+vSx/f/A/ypvkyf3DQAuY/wC8/wD3z/8AXozH/ef/AL5/+vSeTJ/cNHkyf3DQMXMf95/++f8A69GY/wC8/wD3z/8AXpPJk/uGjyZP7hoAXMf95/8Avn/69ORo1dW3OcEH7v8A9emeTJ/cNI0bqMspAoAbRRRQAUUU5Bk5PQcmgB2NqBe55P8ASkoJyST3ooEFLj59nf8Ar6Uq8Av6dPrUXfNAD6Kc3ID+vX602gBcbkK9xyP61HUgJBBHUU1xg5HQ8igY2iiigAqWT/WN9TUVSyf6xvqaAG05Pvr9abTk++v1oERUUUUDCiiigCRCPLYZAOQf50YH94fnUdFAEmB/eH50YH94fnUdFAEhHGcg0lA+4PrRQIKUrjGSBnnrSUs3Vf8AdFABgf3h+dGB/eH51HRQMkAycZH50h4OKan3x9ae/wB9vqaBCUh6UtGM8Zx70AMop/lj/nov6/4UeWP+ei/r/hQMZRT/ACx/z0X9f8KPLH/PRf1/woAZTo/vfgf5Uvlj/nov6/4U5VCknep4PTPpQA2iiigQv/LN/oP51HUn/LN/oP502PmRR7igY9/vt9abSv8Afb60lAg607Cj7zgfTmkBwCfQcVHQBL+6/vt/3z/9ekzH/ef/AL5/+vUdFAyX91/fb/vn/wCvSYU5w4/EEZqOigCQjBwaSnDaUX5gCBznPrRhf+ei/r/hQIIv9an+8KjIwSKlTarqTIvBz3/wqJjlifegYlFFFACgFiAOpp7EZAHQcCkQbV3dzwKKBBSgZOOlJSsdseO7fyoAQDKkjqOoopEba2T0704jBxQAlDjKhvwNFKpHIPQ8GgCOilIIJB6ikoGFPi/1n4H+VMp8X+s/A/yoAKKKKBDguRksFHTmjav/AD0T9f8ACkb/AFQ/3v6VHQMl2r/z0T9f8KNq/wDPRP1/wqKigCXav/PRP1/wpFG7p+VR0A4ORQA+inONrsPQ02gQ5RlH/wB3P6ioqlT7sn+7/UVFQMmk+8P91f5CmU+T7w/3V/kKZQIci7mxnHBP5CkzH/ef/vn/AOvTovv/AFVh+hpnkyf3DQMXMf8Aef8A75/+vRmP+8//AHz/APXpPJk/uGjyZP7hoAXMf95/++f/AK9GY/7z/wDfP/16TyZP7ho8mT+4aAFzH/ef/vn/AOvShowQdzcf7P8A9em+TJ/cNI0bKMspAoAbRRRQA5F3ZJOAOpqSNHmcRxKTnoopvAjUeuSa6DSoIkskkQAu4+Zu/wBKqMeZkylZENhZG2y0hBkIxx2rQUcUgXJzT67KcLHBWqX0CkoorY5wpKKKoQUlFFUIKKKKACsXWJN9ysQ52D9TWyxCqWPAAyaoeG7U6p4lg3DKK/mvn0HP+Fc2JlaNu51YWN5c3Y9F0ayGnaRbWuMFEG7/AHjyf1rJ8bWX2rQ2lUZe3YOPp0NdHIwVSzEADkk1BcwrPBJC4ysilSPrXCegeZ6JLuieIn7pyPoa1KwrZWsNXaCTgq5jb863a76Erwt2PNxEeWd+4UtFFamAUUUUAFLRRSESQRedPHEDjewGa6u5mt9L095X+WGFegFczpuP7Qt8/wB8VseLUkk8PXSxKWb5SQPTIzXLXeqR24VKzZwOtatPrN75rjai8Rx9lFZrsDhR0H60/Dx8MpAbsw60x1AAZeh7ehrlO1DKKKKBhRRRQAUUUUAFFFFABRRRQAUUUUAA60+mDrT6BBRRRQAUUUUAFFFFABRRRQAUUUUAK3+pH+8f5Co6kb/Uj/eP8hUdAxw6UtIOlLQIKKUAk4HWl2H1X/vsf40ANop2w+q/99j/ABo2H1X/AL7H+NADaKdsPqv/AH2P8aNh9V/77H+NADaU/wCpb/eH9aXYfVf++x/jQw2xEEjJI6MD60ARUUUUDCpSNqhe/U02Mc7j0H86DycmgAoop8ascsqkkdAB3oEMkOMIO3X60ypPIl/55t+VHkS/882/KgYkZzlPXp9aKXyJf+ebflTpFYEFgQT2NADKcBuUr36im0A4OR1oEMop0g53Do3P0ptAwqWT/WN9TUVSyf6xvqaAG05Pvr9abTk++v1oERUUUUDCiiigAooooAKKKKAHj7g+tFA+4PrRQIKWbqv+6KSlm6r/ALooAjooooGKn3x9ae/32+ppiffH1p7/AH2+poASiiigQUUUUAFFFFABRRRQAUUUUAL/AMs3+g/nTYv9an+8Kd/yzf6D+dNi/wBan+8KBjm+8frSUrfeP1pKBDh/qn/CoqlH+qf8KioGFFFFABRRRQAUU5Y3f7iM2PQU7yJv+eT/APfNAEdFSeRN/wA8n/75phBUkEEEdjQAlKqlmAHekqRRtTJ6t0+lAAxyeOg4H0pKKKBCgZPPA70x23MT+VS+W5j+VWO70Ham+RL/AM82/KgZHUgO6P3X+VHkS/8APNvypUilVs+W2O/FADaKVlKsQeopKBCuNyhu44P9KjqRSAeeh4NMYFWIPUUDEp8X+s/A/wAqZT4v9Z+B/lQAUUUUCHEFo8Dk7qZ5belLRQAnlt6UeW3pS0UDE8tvSlERzlsAfWiigBSckn1pKKd5bBQzfKp6E0CEHCP7jH61HT3YEBV6fzplAyaT7w/3V/kKZT5PvD/dX+QplAgopVUscDrS7D6r/wB9j/GgBtFO2H1X/vsf40bD6r/32P8AGgBtFO2H1X/vsf40bD6r/wB9j/GgBtKf9U3+8P60uw+q/wDfY/xoYbYiCRkkdCD60ARUUUUDHocjYfwPpV7S7pre4EbH925wQexrOqUncA4/H6007O4mro6fOGp4OaxY9XYBRJHuIHJB61qW08dxGHjOR3HcV1wqdjjnRvqTUlKaSulaq5xNNOzCkooqxBRRRQAUUUUCKmqS+VZsAeX+UVt/Duy2w3N8w5ciJT7Dk/0rltZl3XCxA8IOfqa9M0Cy+waNa25XayoC4/2jya86vLmn6HqYePLD1G6/MYrDYp+aQ4/Dqams5vtFnFJ3K8/XvWVr8vmXYTPyxr+pqfQ5f3ckJ/hO4VFvdNL+8cf43sza6yLhOFuFDf8AAhwf6VNbyia3ST+8M1t+N7MXGjecBl7dg34Hg/0rltEm3QPETyhyPoa1oStK3cwxMbxv2NOiiiuw4ApaKKQgooooAVWKsGU4IOQa6q31W1mRczKjkDIbjmuUpyKzuFQEsTgAVnOCluaU6rp7HQeI9P8A7R0iaKONWmA3R8c5HYfWvMdpBaJgVOcYI6GvXYgYbVPNbJRPmJ9hXlep3K3+q3Fwi7ElkLAeg9a4ZHqRZQooPJJoqSwooooAKKKKACiiigAooooAKKKKAAdafTB1p9Agpw4icjrkf1ptO/5YP9R/WgBm9vWje3rTaKBjt7etG9vWm0UAO3t605WLK+ecD+tR0+P7r/T+ooAKKKKBCt/qR/vH+QqOpG/1I/3j/IVHQMcOlLSDpS0CHJ978D/KoqeDjpSYFADaKdgUYFAxtFOwKMCgBtFOwKMCgBtFFPjGPn9On1oAc3ygJ6dfrTaKKBBRR2z2pMigBaKTIoyKAFopMijIoAWijHAPY0UAOUbgU9en1qKn0SDJ3D+L+dAxlSyf6xvqaiqWT/WN9TQA2nJ99frTaASDkHBoEMoqXzJP+ejf99GjzJP+ejf99GgZFRUvmSf89G/76NHmSf8APRv++jQBFRUvmSf89G/76NHmyf8APRv++jQBFRT5f9a31plADx9wfWigfcH1ooEFLN1X/dFJSzdV/wB0UAR0UUUDFT74+tPf77fU0xPvj609/vt9TQAlGcciikPSgQb29aN7etNooGO3t60b29abRQA7e3rTkYliCeMH+VR06P734H+VAC0UUUCF/wCWb/QfzpsZxIp9CKd/yzf6D+dR0DJH++31pKc/3z7802gQqjOR6jioyCDg8Gn07e2MHB+ozQBFRUgIAxtU/UUu4f3V/KgZFRUu4f3V/KkDFc4A59hQAm3Cgnqf5UUEknJOTRQIKJv9Z+A/lRRKcyN7cUDGou5gPzNPY7mzjA7CgDanu38qSgQUUUEYxnjPIoAKKTIoyKAFopMijIoAWikyKUjHWgApWG5M916/SkpVODzyOhoAjp8X+s/A/wAqay7WI6+9Oi/1n4H+VAwooooEFFO3MsXykj5uxpvmyf32/OgAoo82T++350ebJ/fb86BhRR5sn99vzoRuQrcqf0oAKUEjoSPpSUUCFcbl3gcg4NR1J/A/4VHQMmk+8P8AdX+QplPk+8P91f5CmUCHxffP+638jUNSAkHI+lNwKAG0U7AowKBjaKdgUYFADaKdgU+JQ0qAjILCgCKiiigApVYr0NJRQBIrBvlKj6ir+jOy3ZQfdZTn8Kzo/vir+j/8fw/3TVR3JlsbzfdptOb7tNr0qXwnl1vjCiiitDIKKKKBBQSACT0FLVXU5fKsnweW+UVMpcqbKjHmaRW0K2Oq+I4QRlfM8xv90c16mWCIWbgKMmuK+Htl8t1fMOuIk/mf6V1epSbLQqOrnFeXuz2Nkcj4huSts7fxzPj+taGh3IfyJs8ONrf5+tYOt7rvVI7RD9wc+xPP8qseGpiYpbdvvRtuFaWIv0Ozu4VuLaWBxlZFKn8a8vsd1lqhhl4IYxt9a9RifzIVf1HNee+MbQ2muGdOFnAkH1HB/wA+9QnytMqS5otF+lqOCQTQpIP4hmpK9G55DVtAooooEFLRRSEFaGhoH1JCf4QTWfWv4dQ/aZH2naExu7ZzUVH7rNKKvUQ3xpqE1jpSrA21p32Fu4GOa876Rk+vArvPH0LPpkEwbAjlwV9ciuCb7g47n+lcDPWQyiiikUFFFFABRRRQAUUUUAFFFFABRRRQADrT6aDgg4B+tP8AN/6Zp+tACU7/AJYP9R/Wk83/AKZp+tI0pKFQqgH0oAZRRRQAUUUUAFPj+6/0/qKZTkfZngHPGDQAtFL5v/TNP1o83/pmn60CBv8AUj/eP8hUdPeQsoG0AA54plAxw6UtCyYGNin3NL5v/TNP1oASil83/pmn60eb/wBM0/WgQlFL5v8A0zT9aPN/6Zp+tACUUvm/9M0/Wjzf+mafrQAlFL5v/TNP1o83/pmn60ARgZOBUrcYUYwP1NMRtjBgASPWneb/ANM0/WgYlFL5v/TNP1o83HREB9cUCEkOMIP4ev1plFFAwooooAKKKKAHx85T16fWimVJ5vqiE/SgBKco3ZT16fWk83/pmn60eb/0zT9aAI6lk/1jfU1GzbmLHGT6U8zZOSiE/Q0AJRS+b/0zT9aPN/6Zp+tAhKKXzf8Apmn60eb/ANM0/WgBKKXzf+mafrR5v/TNP1oASil83/pmn60eb/0zT9aAEl/1jfWmUrNuYse9JQMePuD60UK+0Y2qfrS+b/0zT9aAEpZuq/7oo83/AKZp+tNdy5yQBxjAoAbRRRQAqffH1p7/AH2+pqMHBzUhmycmNPyNACUh6U7zf+mafrSGTII2KPcUAMooooAKKKKACnR/e/A/yptKrbWyAD9aAHUUvm/9M0/Wjzf+mafrQIP+Wb/QfzqOntJlSAqjPpTKBkgO8AfxDj6ikIwcHrTKd5jYwTke4zQAtFHmDPKL+ooZwRwuPxoEFFIGHcH86XcvofzoAKKNy+h/OkLDsD+dAC0UF1xwg/M0eY2cgBfoKAHD5MO3bkD1piDe/J46k00kk5Jyacj7ARtBz60DHMdzEmkpfN/6Zp+tHm/9M0/WgQKMn270x23MT09vSnNJuGAqj6UygYUUUUAFFFFABUg+aP3X+VR0qsVORQA6il83/pmn60eb/wBM0/WgQMNyZ7r/ACpIv9Z+B/lSibGcIg4x0pisVYEY/GgY6il83/pmn60eb/0zT9aBA3+qH+9/So6e8m4AbVAHPFMoGFFFFABSr94fWkooAkb7x+tJS+b/ANM0/Wjzf+mafrQIB/q3+g/nUdPaTKkBVGfSmUDJpPvD/dX+QplL5xOMopwMZIo83/pmn60AJRS+b/0zT9aPN/6Zp+tAhKKXzf8Apmn60eb/ANM0/WgBKKXzf+mafrR5v/TNP1oASnw/66P/AHhTfN/6Zp+tKJtpBCJkcjg0ARUqqzHCgmkpQSpyDg0DHeTJ/cP5UeTJ/cP5UoKv2Ct+hoxhsNxzzx0oAFjcNkqQBVvSnVL0FmCjaeSa0LXw2byESwXsLqfRTxVgeD7g/wDL3F/3yatRa1Ick9CRriHH+tT/AL6FN+0Q/wDPVP8AvoUDwZcH/l7i/wC+TSjwVcH/AJfIv++TXRGtKKtY550Iyd7ifaIf+eqf99Cj7RD/AM9U/wC+hTv+EJuP+fyL/vk0v/CEXP8Az+Rf98mn9Zl2I+qx7jPtEP8Az1T/AL6FL9oh/wCeqf8AfQp//CD3P/P5F/3yaP8AhB7n/n8i/wC+DR9Zl2D6rHuM+0Q/89U/76FZWs3CySJGjBlUZOD3rZHgW5P/AC+w/wDfBqe18DTR3UTy3cTxq4LKFOSM9KznWlNWsaU6EYS5rnTeHbL7BottARh9u5/qeTRqkgDfMcLGuSa0RgD2Fc14kuDHYSf3pm2j6d/0rJG72Of0zM97PduOSTj8afbn7H4gU9I5uD+P/wBep7GPyrZR3PJqHU49yJIvVD1rscP3djzo1f31zsrM/IyHscisPxvZ+fpS3CjLQPn/AICeD/StTTLj7Rbwzj+Nefr3/WrF7At1aS27/dkQqfxrjZ6KOA0e6QWxjkdVKHjJxwa0PtMH/PaP/voUw+Cbgf8AL5F/3yaafBlwP+XuL/vk1rGs0rWOeeHjKTdyX7TB/wA9o/8AvoUfaYP+e0f/AH0KgPg64H/L3F/3yaafCM4/5eo/++TVe3l2I+qx7ln7TB/z2j/76FH2mD/ntH/30KqnwnOP+XqP/vk00+Fph/y8x/8AfJo9tLsH1WPcufaYP+e0f/fQrc0DUrVIZY5LmFcMGGXArlT4YmH/AC8R/wDfJpp8NTD/AJeI/wDvk1MqkpK1iqdCMJcyZoeObwzz26Q3SS2xXOxGBww7nHsa5ZkZo02gnqTj/PtWv/wjso/5bp/3yaq3mmCzTdLcIWPRQOTWLTOpNFDyZP7h/KjypP7h/KgLk8ClLBfucn+9/hUlDCCDgjBFJR1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nh8jD8jse4plFAF2zvbjT5hLbyY9e6t9RXaaPrlvqQCH91cd0J6/SuBjJ3Y7HqKcm4NuTIZecjqKqMmiZRTPVVqRRmuP0XxTjbBqRyOgm/x/xrro3V1DowZTyCDwa0vfYztYkANOFCMDwarakuoLF5mn+U7DrG46/Q1LZSSLOaXNcgfEupK5R4olYHBUoQQfzp48Q6kf+WcX/fB/xqlCTJc4rdnXBgKcJFrkhr+on+CL/vg/40o17UP7sX/fH/16fspE+1h3OskkBQheprkfEL+fqUduD8sS8/U8/wAsVINcv/SL/vj/AOvVHLyTvNIcu5LE1pTpNO7M6taPL7rJgQBimSgSRsvqKTNGa6bnnml4XmLQzWzHmNty/Q//AF/51vk5rjbeaazujPbkBiCCCMgg1cOu6h/di/74/wDr1yTpSvoelCtHlV2dIQTTCjHtXOHX9R/uRf8AfB/xpp8Qal/zzi/74P8AjU+zl2L9rB9TojE/pUbQSHt+tc+3iPUlGfLh/wC+D/jRb+IdWup1ht4IpHbsFP8AjScZLcpSi9jdNtKew/OmG0mP8I/Or9ss8duGvXjMnVtgwo9veqlzdl8rF8q+vc1KbY2kUpUKMVOMj0NQtRczx28RkmcIo7muX1LWpbsmK33JEeP9pqpuxKVy9qespBmK3w8nQt2X/GufkkeZzLM5Yk8k9TXQaf4OvLqyeeZxA5XMUbDlvr6VgTwy2sz29xGVdThlbtWbbZokkQs+RgDC+lNp5QdnBprKVOCKkoSiiigAooooAKKKKACiiigAooooAKkCAAF889hTEALjPTvinE5OfWgBcgHhF/nQGIzgL/3yKSlCsRkA4oEO81v9n/vkUea/qPyFMzRkUAP81/b/AL5FIXJOSF/75FIFYjIBIpOlAC/IRgrj3FMZSpwadQ/Kr7cUDGqpY4H5+lP+QDAXPuaFGI8/3jj8v8ikoAXdzkBf++RTvNb/AGf++RTKUIxOApz9KBDvNf1H5CjzX9R+QpPLf+6fyo8t/wC6fyoAXzW9v++RTSxJBIXj/ZFKUZeqkfhTaAF+U9VH1HFNdduCDkHoaWl6xsPTkfy/rQBHRRRQMKegwNxGewzTVUswUdTT2Izx0HAoAXd/sr+VG7/ZX8qbTihAycfnzQIN3+yv5U2QAEEdDz9KKUfMpX8R9aAI6KKKBhUvCxp8qnI5yPeoqlP+rj+h/maADd/sr+VI+CmcAEHsKSg/6s/Uf1oEMooooGFFFFABSqKSnLQAYFBHFLSN0oEOjwEY4BOQOfxpd3+yv5UkYJibAz8w/rRsb+6fyoAXd/sr+VG7/ZX8qTY390/lQVI6gigBd3+yv5Ubv9lfyptAGelADt3+yv5Ubv8AZX8qTY390/lRsb+6fyoAehDNgqvQ9vaoR1qaJWD8g9D29jUI60DFwKMCloPSgQynKuck8AU2pDwij2zQMMqOiD8eaUMRnAX/AL5FNoAz0oEP81v9n/vkUea/qPyFIEZuik/hR5b/AN0/lQAvmv6j8hR5jf7P/fIpPLf+6fypCrA4KnP0oAN3JJCnPtRhCMEbT6ikooAawKnBp0QBfkZwCefpQ/KKc8gkf5/WiL75/wB0/wAqBjt3+yv5Ubv9lfyptFAh27/ZX8qMB+MAHtgU3pRQAyipH+Yb+/8AF/jUdAwqRWwo+VT+FR04dKAH7v8AZX8qY5yegH0paa3WgBKKKKACiiigAooooAKKKKACiiigAooooAKKKKACiiigAooooAKKKKACiiigAooooAKKKKACiiigAooooAKKKKACiiigAooooAKKKKACiiigAooooAKKKKACiiigB0f3xV/SP+P4f7pqhH98Vf0f/j+H+6aqO5Mti3faUrgyW+FbunY/SmaTrd3pEvlnLw5+aJu309K1z0qrdWUV0vzDDjow610+x5o3jucnt+WXLLY67TdTtdTg8y2kzj7yH7y/UVoI5X3FeVj7ZpN0ssTsjDo69D/n0rstC8TwahtgusQ3PQf3X+nv7Vg+zOhaq6NjU9FtdVTf/q5wOJFHP0PqK5O7sbnTZvJuUxn7rD7rfQ/0rtlYqcg4p8qw3kJhuI1dT1BqoycPQU4Ka1ODBpwatPVNDlssyQbprf8A8eT6+o96ymUqAw5U9xXSmpK6OKcHF2Y/NLmog1Lup3I5STNGaj3UbqdxcpJmkzUe6kLUrj5R5ams2KUKeMg88AdzW9pfh4ybZtQG1Oohzyf97/ClKSirs0hTc3oZGm6Pdas+4fu7cHmQjj8PU11dva2ej2/lwp8x6nqzH1JqeW6WJBFbqAFGBgcD6Vmyv1d29ySa5ZScnqdsYqCsguJ3mbLHjsB0FY+qatBp64Y75j0jB/n6VQ1fxGF3Q2BBPQy9vw/xrFtLCe+cyyMQhOS7clqNXogk1FXkJPcXerXPzZY9lH3VFa1hpkdrh3w8vr2H0q1b20VtHsiXA7nualraFNLV7nBVxDnpHRG5pOpF8W9w2T/CxPX2pNZ0Cz1d1kmLxyqMB0PUehrFq3DqV1EoUSblHZhmlKnfYqlieVWkZ134IdUZrS7DsOiyLjP41y8kTwSvBOpRlOGB6qa9M06/a6ZkkChwMjHesnxH4al1O7W6tHjVyuHV8jOOhrGUbHbCopK6ODKMOccetNrVv9D1HTVMk8BEY/5aIcj9OlZxUP04b09azNLkdFFFAwooooAKKKKACiiigB0f3/wP8qWmDrT6BCgZIHqaY7FmJ/KpIwDIoPQmoqBhRRRQAVICrKuWAIGDnNR0UASYX/nov6/4UjkbAAwPJPFMooAePuD8aKX/AJZr+NJQIXJVNw6k4BqOpH/1S/7x/pUdAwooooAKkUlo2zyV5/Co6cjYDD+8MfqDQAtKoyG+lJTk/i/3TQIioopVXcwHTPegY9BtUt3PApKVjk8dOgpKBCrjqeg5NNV/ny3OetLJ8oCfifrTKBkjDaSKSlB3IPVeD9KSgQSDkMOjfzplSDkFT36fWo6BhUp/1cf0P8zUVSn/AFcf0P8AM0ANoP8Aqz9R/Wig/wCrP1H9aBDKKKKBhRRRQAU5abTloAWkbpS0jdKBDc4pcn1NJRQMXJ9TUkZJjkyew/nUVSRfck+g/nQAlBOBxRSHpQITJ9TRk+ppKKBi5PqaB1pKUdaAHUHpRQelAhlSNngH0H8qjqWT7w/3V/kKBjaVztRQDjcMmkol6r/uigQyiiigYUUUUASE7lDHryD70lCj92W98UUCFP8AqW/3h/Wki++f90/yoJIUjsTmiL75/wB0/wAqBhTk/wBYv1FNpyf6xfqKBCA71/2h+opKaCQQR1FPbBG5eh7elAApwc9famuu08cqelLSjkbT0Pf0NAEdSEABcd1zTCCCQRgipH6J/u/40DG01utOprdaBCUUUUDCiiigAooooAKKKKACiiigAooooAKKKKACiiigAooooAKKKKACiiigAooooAKKKKACiiigAooooAKKKKACiiigAooooAKKKKACiiigAooooAKKKKACiiigB0f3xV/R/wDj+H+6aoR/fFX9H/4/h/umqjuTLY3z0oFHaivRp/CeXW+MbJGkqFHUMp6g1jXulvDmSDLJ1x3FblFKdNTWoU6kqb0K+heK5bTbb3+6WHoJOrJ/iK7a3niuYlmgkWSNuQymuBvtMS4y8WEk/Q1H4Yu72DV4re2k+SV8Oh5Ujua4pRcHZnfCcaiuj0xXOMGsjUdHjbfPa7Y26vGeFb/A1qCqWrTFbJo0PzTERj6Hr+maItp6FSSa1OTuo0RI5FyvmDO09qr7qm1OUNdlB0jG2qm6uo5OUm3Ubqh3UbqA5SXdVy0gEixlcM8jBBk4APvWduq/prl1liBw2N6fUf5FHoHL3Oq0/TILH99IRLP/AHyOF/3R2qaadn4HC0kU4ubSOYDG9Q2PSopt/lv5eN+Dtz0z2rkd27s7EklZFS/vrewhMtxIFHYd2+gritV1u51R/KjBjhJ4jXq31qrNJdalf4nk3Ss235uAPatuy0+K0XIG6Tu5/pTjFz9DOrVjS33KVho4GJLrk9Qn+Na4AAAAwBS0V0xiorQ82pUlN3kFLRRVGYUtFFIB0UjRSB0OGHQ1qR6ycASw5PqprJpalpPc0hUlD4WdFFNDfQMMBlIwyMP51xPiXw9/ZxN1a5NsxwV7xn/CtiCZ4JQ6HBHX3rdljiv7Jo3G6OZMEVjOFjvo1uda7nlTjcu7uOv+NR1bvLZ7C9ltpRyjFT7j1qsy7eeoPQ1gdY2iiigAooooAKKKKAHIMtilpI/vjHfiloEKuQwwcHPWozwafSkhuWHPqDQBHRUmI/RvzoxH6N+dAyOnBflB98U4iPsG/OgnPAGAOgoAbtoKgITnnIwKWggeWTnnIxQIXPyL+NJSj/VjA5B5P8v60lACtzEPZv8AP8qjqQHFA2Y5Tn2NAyOipMR/3W/76/8ArUYj/ut/31/9agCOpIwNjk+gA+uf/rGj5McIc+pagnIxgAegoASnL0b/AHTTaUD5HPt/WgRHUi/Knu38qai7mx26n6U5jk56UDEpVIDAkZAPT1pKf5T/AN00CEPlk5Kvn/e/+tSYj/ut/wB9f/Wp3lSf3TR5Un900AClFOQrdMct/wDWplP8qT+6aRkZRkqQKAG0SDOHHfr9aKUcgqeh/nQBHUp/1cf0P8zUXSpT/q4/of5mgY2g/wCrP1H9aKO2KBDKKdtFG0UDG0U7aKNooAbTlpCMGlWgBaRulLSN0oENooooGFSRfck+g/nUdSRfck+g/nQAlIelLSHpQIbRRRQMKUdaSlHWgB1B6UUHpQIZUjHcQfYD9KjqVuQh/wBmgY2ll/gPqtJS54xgEe9AiOipP3f9w/g1GI/7rf8AfX/1qBkdFSYj/ut/31/9aj5OyfmaAEAIQe56UUpJPWkoEL/yxb/eH9aSL75/3T/KlbiPr1PT6f8A66SL75/3T/KgYU6P/WJ/vCm06P8A1qf7woERU5GwcHoetNooGSMCpwaSlU7ht7jp/hSUCFb5lz/EP1FK/wB2P/d/qaaDg5FKSTj2GBQAlNbrTqa3WgBKKKKBhRRRQAUUUUAFFFFABRRRQAUUUUAFFFFABRRRQAUUUUAFFFFABRRRQAUUUUAFFFFABRRRQAUUUUAFFFFABRRRQAUUUUAFFFFABRRRQAUUUUAFFFFABRRRQA6P74q/o/8Ax/D/AHTVCP74q/o//H8P901UdyZbHQdqKB0or0KfwnmVviCiiirMivfzeRZyPnBxgfU1J4Es/MvJ7xhkRLsU+5/+t/OszXZv9XCP94/0rs/C1n9j0SAMMPL+8b8en6YrirO87djvw8eWF+5sZwKx9TmX7SST8ttGWI/2j/8AWH61quwHXoOTXKavc/6CzdGupC3/AAHt+mKUFqay10MV5C7szHljk0LliAoJJ6AU+zs572Xy4ELHuew+tdLp+nxWTbIFFxdD70jfdj/z6da0bsJpIoWmkLEizagSu77sS8sfyqG+0pok8+1bzoDzx1WustbPa5fJklIw0jfyHoPao7i0KyGSAiOU/eB+6/1/xqefUXIcHmp7KfybuNz0zg/Q1s3+lR3bMYF+z3Q5aJuje4/xrn5YpIZDHKpRx1Bq7jUU9Dt9JfCzW5P3G3KP9luf55qw/BrG0q5Ba1nz/rF8p/r2/UfrW1J1zWM1Zji9Dz3X4DYa9I6DAZhKv49f1zWyjB0V16MMijxna77aG6Ucxttb6H/6/wDOqWizebYhT1jO38O1VSdm0c+LjeKkX6Wiiug88KWiikAUUUtIAoopaQBWlpVyFzA5wDyv+FZtFJq5cJuEro0Nb0G31VDJ/q7kDCyDv7GuAu7Seyne3uIyjjqOx9xXf2V+Y8RzElOzelXy0UmDlG9OhrCUD0qdZSV0eVgL0YY9xTWTHIII9RXf6p4ctL+QzKTDKRyUxgn3FcLLG1vM8UqkMpKsDUONjdSuQUU512kYOQehptSUFFFFABUv3+R17ioqKAHkEdRiimh2AwGOPTNO81/X9KACimliTk0mTQIfRTQxByDSmRz/ABflxQA4KT2wPU8CkcjhVOQO/qaaSSckkn3pKBjkIGQeh/SnFSOeo9R0qOlBKnIJB9qAHUUgkcfxfnQzs3U0CFopmTRk0APopoYqcg04yue/6UAKFJ6Ckdht2g57k+tNLM3Uk/U0lAyQfKnu38qSmZPrRQBKuAdx6Dn61ETk5PU0ZNFABRRRQAUqna3PTvSUUASEbTg0lMyfWigB8gyA/rwfrTj/AKuP6H+ZqLJxjPFGT60APoplFAh9FMooAfRTKKAFbrSrTaKBj6RulNooAKKKKACpIvuSfQfzqOjJHQ0APpD0ptFABRRRQAUo60lFAD6D0plFAgp6sCu0nGOQaZRQMkKkdRSU0MRnBIz6Gnea/r+lABRTSxJyTSZNAh9FMyacrsvQ/pQAtKFJ5PA9TTTI5/i/KkJJOSST70DFdgTx0HApYvvn/dP8qZQDjpQA+nR/61P94VFRkg8GgAooooAKlPzDcPx+tRUUAPoplFAh9NbrSUUDCiiigAooooAKKKKACiiigAooooAKKKKACiiigAooooAKKKKACiiigAooooAKKKKACiiigAooooAKKKKACiiigAooooAKKKKACiiigAooooAKKKKACiiigAooooAdH98Vf0f/AI/h/umqEf3xV/R/+P4f7pqo7ky2OgHSigdKK76fwnmVviCloqC9l8i0kfPOMD61TdlcySu7GQsZ1TXEhHKySBOP7vf9K9ORQihVGAowBXD+BrTzb+a6ZciFcA/7R/8ArZrtpW2xk1wLV3PVsoq3Yp6lKfszIpw0p8sfj1/TNYt5YteXYaVhDawqBuPf1xVy8uA1/HGoLtGu4IvUk8fyz+dWILZpJFefEjj7qD7q/wCJ961WiM7u4y1t8xCOBTb235O/+A/X6Vr2loFRVChIx0Ap8FuF+Z+W9PSpLu8t7G3ae6lWKNe7fyHrWcpGsYk20KMKMCopFDDBrz7xD4uuNRYwWRa3tvUHDv8AX0HtVzQPGJXbbaqxK9FnxyP97/Gs7lnTXdqsi4kGccqw4Kn2NZF/arImy9GV6JcKMY+vp/KuhDpLGHRldGGQQcgiq80XBwMg9Qa1jIzlE5q1tJ7WKa3PzD78TjoSP/1CugjmE8CSDo6hqz5bd4Mm3G5O8RPT/d/wo0udWjlhB/1bng9QDz/PNXKzM02nqS6nbC80+eDu6nH17frXEaHKYrxoW4DjH4j/ACa9ANcBrMJ0/XZGQYG4SL9D/k1lezTLlHni4m/S01WDqGXoRkU6us8cKKKWkAUUUtIAooooAKWiikAUdDkdaKKQjSsrreuyVvm7E96zPFVhbvp0t2I1EyEHeByecc/nUkLBJUY9AQavara/btNmgDY3rkH3HI/lUyWh6GHqOS16HnB5jPsf8/yqOpOgYH/JqOuY7w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HR/fFX9H/wCP4f7pqhH98Ve0ggXwJIA2nrVR3JlsdCOlLTFkT++v51IJI/76/mK64zsrHFOlzO9xKyddmwscI7/Ma2lkj/56J/30K56ZTqeuLCnIeQRjHp/nNRUqXjYqlQ5ZczZ2vhOz+yaHEWGHmJkP49P0q7ey4ZU/E1aRFjjVFGFUAAe1VVtTNO0s3C54X2rOOhvK7Iba3MsjMihd33nx1rVhiWJcKOe59aQFY0ySFRR1PAArktf8YBd1tpTZPRp/T/d/xpSlccY2NzXPEVpo6FWPm3JHyxKenufSuAvr+/1683SsXP8ACg4VBS6dpsmpzGW4nCRk5aR2+Zj7Zrr7KKxsoRFA0Sr3O4ZP1NSlfcpvTQwLHTI7YBnw8vr2H0qC/wBIWTMlsAr907GuxWe3/wCesX/fQp4nt/8AnrF/30K1co2tY5lSmpc3McNpGuXuizeWcvDn5oX/AKeld5p2qWuqQebbSZI+8h4ZfqKoapp+napFiWWJZAPlkVhkf4iuMuILzQ70PFMAQfklibIYf57GsdjqWp6PLGH56H1qi6COUuUAcjBb1FUdF8TQ3+2C62w3HQHor/T0PtW1IoYYYZFXGViJRuQxtuT6VzXjK13RQ3Sj7p2N9D0rokjaKTjlD+lV9WtvtenTw92UlfqORRLUI+Zz+jTebYKv8UZ2n+laGKqeAr9LbUprWZlVJkyCxwAw/wDrZrvDcWn/AD3g/wC+1qlVsrWOeeE5pNpnHYorrjcWn/PeD/vtaa1zaAEme3AHcutP2vkR9T/vHKUV0pv9P/5/LT/v8v8AjTTf6f8A8/lp/wB/V/xo9oL6p5nOUuK6D7dYf8/lr/39X/Gk+3WH/P5a/wDf1f8AGjnF9U8zAorf+3WH/P5a/wDf1f8AGmm+sP8An7tf+/q/40c4fVPMwqK3DfWP/P3a/wDf1f8AGmG+sf8An7tv+/q/40cwvqnmY9atzkWUuw4PlnH5UpvbL/n7tv8Av6v+NQ3N5ZNbyqbuDBQg4lXPT607mtKj7O55wOc59DUdSdM7eeD+VR1zHc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5Mbxk4p+1f+ei/rUVFAEu1f+ei/rRtX/nov61FRQBLsGDhlOOeK6PwRZ+dqUlyw+WBcA/7R/wDrZrml4Qn1OK9E8IWf2XRY3I+ecmQ/ToP0qluSzcqrqGo22mwGa6kCjsvdvoKy9c8TQaaGhgxNc+mflT6/4Vwt5d3F/O1xdSl2Pc9B7AU2xJGjrXiG61dzEuYrbtGp6+59ayNo7utNZ8jCjA/U0yoKsS7V/wCei/rRtX/nov61FRQMl2r/AM9F/Wjav/PRf1qKigCXav8Az0X9aNq/89F/WoqKAJdv91lJ9BW/o3iaa02wXpaWEcBv4k/xFc3Tw+7h/wDvrvTuKx6hFPFcRLLC6ujdGBpGrz7T9SutMl3QvlD1Q8q1dlpur2+px5jO2UfejPUf4irTuS0cdrdt9l1WdAMKTuX6GqbIFYguoI4PWuk8X22VgugOnyN/Mf1rmJeSrDuOfrUPRlIdtX/nov60bV/56L+tRUUhku1f+ei/rRtX/nov61FRQBLtX/nov60bV/56L+tRUUAS7V/56L+tG1f+ei/rUVFAEu1f+ei/rRtX/nov61FRQBLtX/nov60bV/56L+tRUUASnaqt8wJIwMVF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6MAuM9ByaAJkQNNFE7BFyFYntnrXQav4nZohZ6XmKBF2eZ0ZgPT0Fc3yxJ79SaC4XhOv97/CncVrit8py/Len+NRsxY5NJRSGFFFFABRRRQAUUUUAFFFFABRRRQA5XK8dR6GpI3aNxLC7Ky8gg8rUNKCQcg4NAHQf20uoabLaX2FlK5SQdCRyM+lYR5jI9Of8/pQGD+it+h/wpV+V8Nx2Oad7itYiopSCpIPUcUlIY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VJGAEZifaiigBrOSMAYX0ptFFABRRRQAUUUUAFFFFABRRRQAUUUUAFFFFABRRRQAU9X42vyOx7iiigBZgAwIOQwzUd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H/2Q==">
            <a:extLst>
              <a:ext uri="{FF2B5EF4-FFF2-40B4-BE49-F238E27FC236}">
                <a16:creationId xmlns:a16="http://schemas.microsoft.com/office/drawing/2014/main" id="{7A6BD818-9F1C-48D0-8619-095A17ABB7D3}"/>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n-ea"/>
              <a:cs typeface="+mn-cs"/>
            </a:endParaRPr>
          </a:p>
        </p:txBody>
      </p:sp>
      <p:sp>
        <p:nvSpPr>
          <p:cNvPr id="4" name="Title 3">
            <a:extLst>
              <a:ext uri="{FF2B5EF4-FFF2-40B4-BE49-F238E27FC236}">
                <a16:creationId xmlns:a16="http://schemas.microsoft.com/office/drawing/2014/main" id="{1308FB42-2815-488E-83E5-7477CDB04957}"/>
              </a:ext>
            </a:extLst>
          </p:cNvPr>
          <p:cNvSpPr>
            <a:spLocks noGrp="1"/>
          </p:cNvSpPr>
          <p:nvPr>
            <p:ph type="ctrTitle"/>
          </p:nvPr>
        </p:nvSpPr>
        <p:spPr>
          <a:xfrm>
            <a:off x="685800" y="762000"/>
            <a:ext cx="7772400" cy="1066800"/>
          </a:xfrm>
        </p:spPr>
        <p:txBody>
          <a:bodyPr>
            <a:normAutofit/>
          </a:bodyPr>
          <a:lstStyle/>
          <a:p>
            <a:r>
              <a:rPr lang="en-US" b="1" dirty="0">
                <a:solidFill>
                  <a:srgbClr val="CEDC00"/>
                </a:solidFill>
              </a:rPr>
              <a:t>Hazard Vulnerability Analysis</a:t>
            </a:r>
          </a:p>
        </p:txBody>
      </p:sp>
      <p:sp>
        <p:nvSpPr>
          <p:cNvPr id="6" name="Subtitle 5">
            <a:extLst>
              <a:ext uri="{FF2B5EF4-FFF2-40B4-BE49-F238E27FC236}">
                <a16:creationId xmlns:a16="http://schemas.microsoft.com/office/drawing/2014/main" id="{7988EC78-8E74-4EB5-9A16-A678128644DC}"/>
              </a:ext>
            </a:extLst>
          </p:cNvPr>
          <p:cNvSpPr>
            <a:spLocks noGrp="1"/>
          </p:cNvSpPr>
          <p:nvPr>
            <p:ph type="subTitle" idx="1"/>
          </p:nvPr>
        </p:nvSpPr>
        <p:spPr>
          <a:xfrm>
            <a:off x="685800" y="1828800"/>
            <a:ext cx="7772400" cy="1371600"/>
          </a:xfrm>
        </p:spPr>
        <p:txBody>
          <a:bodyPr/>
          <a:lstStyle/>
          <a:p>
            <a:r>
              <a:rPr lang="en-US" sz="3200" b="1" dirty="0">
                <a:latin typeface="Calibri" panose="020F0502020204030204" pitchFamily="34" charset="0"/>
              </a:rPr>
              <a:t>Southwest Healthcare Preparedness Coalition </a:t>
            </a:r>
            <a:endParaRPr lang="en-US" sz="3200" b="1" dirty="0"/>
          </a:p>
        </p:txBody>
      </p:sp>
      <p:pic>
        <p:nvPicPr>
          <p:cNvPr id="8" name="Picture 7">
            <a:extLst>
              <a:ext uri="{FF2B5EF4-FFF2-40B4-BE49-F238E27FC236}">
                <a16:creationId xmlns:a16="http://schemas.microsoft.com/office/drawing/2014/main" id="{5F90EEE9-299F-4CCD-B765-290B6F4BE475}"/>
              </a:ext>
            </a:extLst>
          </p:cNvPr>
          <p:cNvPicPr>
            <a:picLocks noChangeAspect="1"/>
          </p:cNvPicPr>
          <p:nvPr/>
        </p:nvPicPr>
        <p:blipFill>
          <a:blip r:embed="rId3"/>
          <a:stretch>
            <a:fillRect/>
          </a:stretch>
        </p:blipFill>
        <p:spPr>
          <a:xfrm>
            <a:off x="1223893" y="2590859"/>
            <a:ext cx="6391413" cy="2778875"/>
          </a:xfrm>
          <a:prstGeom prst="rect">
            <a:avLst/>
          </a:prstGeom>
        </p:spPr>
      </p:pic>
      <p:sp>
        <p:nvSpPr>
          <p:cNvPr id="10" name="Subtitle 5">
            <a:extLst>
              <a:ext uri="{FF2B5EF4-FFF2-40B4-BE49-F238E27FC236}">
                <a16:creationId xmlns:a16="http://schemas.microsoft.com/office/drawing/2014/main" id="{36FCFF03-7A89-4B06-B9DD-9DFACBD87482}"/>
              </a:ext>
            </a:extLst>
          </p:cNvPr>
          <p:cNvSpPr txBox="1">
            <a:spLocks/>
          </p:cNvSpPr>
          <p:nvPr/>
        </p:nvSpPr>
        <p:spPr bwMode="auto">
          <a:xfrm>
            <a:off x="685800" y="5549153"/>
            <a:ext cx="7772400" cy="580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18288" bIns="45720" numCol="1" anchor="t" anchorCtr="0" compatLnSpc="1">
            <a:prstTxWarp prst="textNoShape">
              <a:avLst/>
            </a:prstTxWarp>
          </a:bodyPr>
          <a:lstStyle>
            <a:lvl1pPr marL="0" marR="34290" indent="0" algn="ctr" rtl="0" eaLnBrk="1" fontAlgn="base" hangingPunct="1">
              <a:spcBef>
                <a:spcPct val="20000"/>
              </a:spcBef>
              <a:spcAft>
                <a:spcPct val="0"/>
              </a:spcAft>
              <a:buClr>
                <a:srgbClr val="B7FA22"/>
              </a:buClr>
              <a:buSzPct val="95000"/>
              <a:buFont typeface="Wingdings" pitchFamily="2" charset="2"/>
              <a:buNone/>
              <a:defRPr sz="2700" b="0" i="0" kern="1200">
                <a:solidFill>
                  <a:schemeClr val="tx1"/>
                </a:solidFill>
                <a:latin typeface="+mj-lt"/>
                <a:ea typeface="MS PGothic" pitchFamily="34" charset="-128"/>
                <a:cs typeface="Constantia" pitchFamily="18" charset="0"/>
              </a:defRPr>
            </a:lvl1pPr>
            <a:lvl2pPr marL="342900" indent="0" algn="ctr" rtl="0" eaLnBrk="1" fontAlgn="base" hangingPunct="1">
              <a:spcBef>
                <a:spcPct val="20000"/>
              </a:spcBef>
              <a:spcAft>
                <a:spcPct val="0"/>
              </a:spcAft>
              <a:buClr>
                <a:srgbClr val="D6E03D"/>
              </a:buClr>
              <a:buSzPct val="85000"/>
              <a:buFont typeface="Wingdings" pitchFamily="2" charset="2"/>
              <a:buNone/>
              <a:defRPr sz="2700" b="0" i="0" kern="1200">
                <a:solidFill>
                  <a:schemeClr val="bg1"/>
                </a:solidFill>
                <a:latin typeface="+mj-lt"/>
                <a:ea typeface="MS PGothic" pitchFamily="34" charset="-128"/>
                <a:cs typeface="+mn-cs"/>
              </a:defRPr>
            </a:lvl2pPr>
            <a:lvl3pPr marL="685800" indent="0" algn="ctr" rtl="0" eaLnBrk="1" fontAlgn="base" hangingPunct="1">
              <a:spcBef>
                <a:spcPct val="20000"/>
              </a:spcBef>
              <a:spcAft>
                <a:spcPct val="0"/>
              </a:spcAft>
              <a:buClr>
                <a:srgbClr val="D6E03D"/>
              </a:buClr>
              <a:buSzPct val="70000"/>
              <a:buFont typeface="Wingdings" pitchFamily="2" charset="2"/>
              <a:buNone/>
              <a:defRPr sz="2250" b="0" i="0" kern="1200">
                <a:solidFill>
                  <a:schemeClr val="bg1"/>
                </a:solidFill>
                <a:latin typeface="+mj-lt"/>
                <a:ea typeface="MS PGothic" pitchFamily="34" charset="-128"/>
                <a:cs typeface="+mn-cs"/>
              </a:defRPr>
            </a:lvl3pPr>
            <a:lvl4pPr marL="1028700" indent="0" algn="ctr" rtl="0" eaLnBrk="1" fontAlgn="base" hangingPunct="1">
              <a:spcBef>
                <a:spcPct val="20000"/>
              </a:spcBef>
              <a:spcAft>
                <a:spcPct val="0"/>
              </a:spcAft>
              <a:buClr>
                <a:srgbClr val="D6E03D"/>
              </a:buClr>
              <a:buSzPct val="65000"/>
              <a:buFont typeface="Wingdings" pitchFamily="2" charset="2"/>
              <a:buNone/>
              <a:defRPr sz="1800" b="0" i="0" kern="1200">
                <a:solidFill>
                  <a:schemeClr val="bg1"/>
                </a:solidFill>
                <a:latin typeface="+mj-lt"/>
                <a:ea typeface="MS PGothic" pitchFamily="34" charset="-128"/>
                <a:cs typeface="+mn-cs"/>
              </a:defRPr>
            </a:lvl4pPr>
            <a:lvl5pPr marL="1371600" indent="0" algn="ctr" rtl="0" eaLnBrk="1" fontAlgn="base" hangingPunct="1">
              <a:spcBef>
                <a:spcPct val="20000"/>
              </a:spcBef>
              <a:spcAft>
                <a:spcPct val="0"/>
              </a:spcAft>
              <a:buClr>
                <a:srgbClr val="D6E03D"/>
              </a:buClr>
              <a:buSzPct val="65000"/>
              <a:buFont typeface="Wingdings" pitchFamily="2" charset="2"/>
              <a:buNone/>
              <a:defRPr sz="1500" b="0" i="0" kern="1200">
                <a:solidFill>
                  <a:schemeClr val="bg1"/>
                </a:solidFill>
                <a:latin typeface="+mj-lt"/>
                <a:ea typeface="MS PGothic" pitchFamily="34" charset="-128"/>
                <a:cs typeface="+mn-cs"/>
              </a:defRPr>
            </a:lvl5pPr>
            <a:lvl6pPr marL="1714500" indent="0" algn="ctr" rtl="0" eaLnBrk="1" latinLnBrk="0" hangingPunct="1">
              <a:spcBef>
                <a:spcPct val="20000"/>
              </a:spcBef>
              <a:buClr>
                <a:schemeClr val="accent5"/>
              </a:buClr>
              <a:buSzPct val="80000"/>
              <a:buFont typeface="Wingdings 2"/>
              <a:buNone/>
              <a:defRPr kumimoji="0" sz="1350" kern="1200">
                <a:solidFill>
                  <a:schemeClr val="tx1"/>
                </a:solidFill>
                <a:latin typeface="+mn-lt"/>
                <a:ea typeface="+mn-ea"/>
                <a:cs typeface="+mn-cs"/>
              </a:defRPr>
            </a:lvl6pPr>
            <a:lvl7pPr marL="2057400" indent="0" algn="ctr" rtl="0" eaLnBrk="1" latinLnBrk="0" hangingPunct="1">
              <a:spcBef>
                <a:spcPct val="20000"/>
              </a:spcBef>
              <a:buClr>
                <a:schemeClr val="accent6"/>
              </a:buClr>
              <a:buSzPct val="80000"/>
              <a:buFont typeface="Wingdings 2"/>
              <a:buNone/>
              <a:defRPr kumimoji="0" sz="1200" kern="1200" baseline="0">
                <a:solidFill>
                  <a:schemeClr val="tx1"/>
                </a:solidFill>
                <a:latin typeface="+mn-lt"/>
                <a:ea typeface="+mn-ea"/>
                <a:cs typeface="+mn-cs"/>
              </a:defRPr>
            </a:lvl7pPr>
            <a:lvl8pPr marL="2400300" indent="0" algn="ctr" rtl="0" eaLnBrk="1" latinLnBrk="0" hangingPunct="1">
              <a:spcBef>
                <a:spcPct val="20000"/>
              </a:spcBef>
              <a:buClr>
                <a:schemeClr val="tx2"/>
              </a:buClr>
              <a:buNone/>
              <a:defRPr kumimoji="0" sz="1200" kern="1200">
                <a:solidFill>
                  <a:schemeClr val="tx1"/>
                </a:solidFill>
                <a:latin typeface="+mn-lt"/>
                <a:ea typeface="+mn-ea"/>
                <a:cs typeface="+mn-cs"/>
              </a:defRPr>
            </a:lvl8pPr>
            <a:lvl9pPr marL="2743200" indent="0" algn="ctr" rtl="0" eaLnBrk="1" latinLnBrk="0" hangingPunct="1">
              <a:spcBef>
                <a:spcPct val="20000"/>
              </a:spcBef>
              <a:buClr>
                <a:schemeClr val="tx2"/>
              </a:buClr>
              <a:buFontTx/>
              <a:buNone/>
              <a:defRPr kumimoji="0" sz="1050" kern="1200" baseline="0">
                <a:solidFill>
                  <a:schemeClr val="tx1"/>
                </a:solidFill>
                <a:latin typeface="+mn-lt"/>
                <a:ea typeface="+mn-ea"/>
                <a:cs typeface="+mn-cs"/>
              </a:defRPr>
            </a:lvl9pPr>
          </a:lstStyle>
          <a:p>
            <a:r>
              <a:rPr lang="en-US" sz="3200" b="1" dirty="0">
                <a:latin typeface="Calibri" panose="020F0502020204030204" pitchFamily="34" charset="0"/>
              </a:rPr>
              <a:t>October 24, 2018</a:t>
            </a:r>
            <a:endParaRPr lang="en-US" sz="3200" b="1" dirty="0"/>
          </a:p>
        </p:txBody>
      </p:sp>
    </p:spTree>
    <p:extLst>
      <p:ext uri="{BB962C8B-B14F-4D97-AF65-F5344CB8AC3E}">
        <p14:creationId xmlns:p14="http://schemas.microsoft.com/office/powerpoint/2010/main" val="3841045849"/>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3E6F8C-F0A9-467E-AE97-0FB906AC0A7C}"/>
              </a:ext>
            </a:extLst>
          </p:cNvPr>
          <p:cNvSpPr>
            <a:spLocks noGrp="1"/>
          </p:cNvSpPr>
          <p:nvPr>
            <p:ph idx="1"/>
          </p:nvPr>
        </p:nvSpPr>
        <p:spPr>
          <a:xfrm>
            <a:off x="457200" y="1828800"/>
            <a:ext cx="8229600" cy="1463040"/>
          </a:xfrm>
        </p:spPr>
        <p:txBody>
          <a:bodyPr/>
          <a:lstStyle/>
          <a:p>
            <a:r>
              <a:rPr lang="en-US" dirty="0"/>
              <a:t>This module will address the fundamental, basic concepts of an </a:t>
            </a:r>
            <a:r>
              <a:rPr lang="en-US" dirty="0" err="1"/>
              <a:t>HVA</a:t>
            </a:r>
            <a:r>
              <a:rPr lang="en-US" dirty="0"/>
              <a:t> and the step-by-step process used to develop a successful </a:t>
            </a:r>
            <a:r>
              <a:rPr lang="en-US" dirty="0" err="1"/>
              <a:t>HVA</a:t>
            </a:r>
            <a:r>
              <a:rPr lang="en-US" dirty="0"/>
              <a:t>. </a:t>
            </a:r>
          </a:p>
          <a:p>
            <a:pPr marL="457200" indent="-457200">
              <a:buFont typeface="Wingdings" panose="05000000000000000000" pitchFamily="2" charset="2"/>
              <a:buChar char="Ø"/>
            </a:pPr>
            <a:r>
              <a:rPr lang="en-US" dirty="0"/>
              <a:t>How do we assess probability? </a:t>
            </a:r>
          </a:p>
          <a:p>
            <a:pPr marL="457200" indent="-457200">
              <a:buFont typeface="Wingdings" panose="05000000000000000000" pitchFamily="2" charset="2"/>
              <a:buChar char="Ø"/>
            </a:pPr>
            <a:r>
              <a:rPr lang="en-US" dirty="0"/>
              <a:t>How do we estimate impacts? </a:t>
            </a:r>
          </a:p>
          <a:p>
            <a:pPr marL="457200" indent="-457200">
              <a:buFont typeface="Wingdings" panose="05000000000000000000" pitchFamily="2" charset="2"/>
              <a:buChar char="Ø"/>
            </a:pPr>
            <a:r>
              <a:rPr lang="en-US" dirty="0"/>
              <a:t>How do we determine preparedness?</a:t>
            </a:r>
          </a:p>
          <a:p>
            <a:pPr marL="457200" indent="-457200">
              <a:buFont typeface="Wingdings" panose="05000000000000000000" pitchFamily="2" charset="2"/>
              <a:buChar char="Ø"/>
            </a:pPr>
            <a:r>
              <a:rPr lang="en-US" dirty="0"/>
              <a:t>How do we measure relative risk? </a:t>
            </a:r>
          </a:p>
          <a:p>
            <a:pPr algn="ctr">
              <a:buClr>
                <a:srgbClr val="0D6FFF"/>
              </a:buClr>
              <a:defRPr/>
            </a:pPr>
            <a:endParaRPr lang="en-US" sz="2800" dirty="0"/>
          </a:p>
        </p:txBody>
      </p:sp>
      <p:sp>
        <p:nvSpPr>
          <p:cNvPr id="5" name="Title 4">
            <a:extLst>
              <a:ext uri="{FF2B5EF4-FFF2-40B4-BE49-F238E27FC236}">
                <a16:creationId xmlns:a16="http://schemas.microsoft.com/office/drawing/2014/main" id="{D7986BED-CDAE-45D0-93AF-409F758D0CD9}"/>
              </a:ext>
            </a:extLst>
          </p:cNvPr>
          <p:cNvSpPr>
            <a:spLocks noGrp="1"/>
          </p:cNvSpPr>
          <p:nvPr>
            <p:ph type="title"/>
          </p:nvPr>
        </p:nvSpPr>
        <p:spPr>
          <a:xfrm>
            <a:off x="457200" y="381000"/>
            <a:ext cx="8229600" cy="1143000"/>
          </a:xfrm>
        </p:spPr>
        <p:txBody>
          <a:bodyPr/>
          <a:lstStyle/>
          <a:p>
            <a:r>
              <a:rPr lang="en-US" dirty="0">
                <a:solidFill>
                  <a:srgbClr val="CEDC00"/>
                </a:solidFill>
              </a:rPr>
              <a:t>Basics of an </a:t>
            </a:r>
            <a:r>
              <a:rPr lang="en-US" dirty="0" err="1">
                <a:solidFill>
                  <a:srgbClr val="CEDC00"/>
                </a:solidFill>
              </a:rPr>
              <a:t>HVA</a:t>
            </a:r>
            <a:endParaRPr lang="en-US" dirty="0">
              <a:solidFill>
                <a:srgbClr val="CEDC00"/>
              </a:solidFill>
            </a:endParaRPr>
          </a:p>
        </p:txBody>
      </p:sp>
    </p:spTree>
    <p:extLst>
      <p:ext uri="{BB962C8B-B14F-4D97-AF65-F5344CB8AC3E}">
        <p14:creationId xmlns:p14="http://schemas.microsoft.com/office/powerpoint/2010/main" val="7614321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A3F57-141B-4500-A17D-0B530E528FD3}"/>
              </a:ext>
            </a:extLst>
          </p:cNvPr>
          <p:cNvSpPr>
            <a:spLocks noGrp="1"/>
          </p:cNvSpPr>
          <p:nvPr>
            <p:ph type="title"/>
          </p:nvPr>
        </p:nvSpPr>
        <p:spPr/>
        <p:txBody>
          <a:bodyPr/>
          <a:lstStyle/>
          <a:p>
            <a:r>
              <a:rPr lang="en-US" dirty="0"/>
              <a:t>Formula</a:t>
            </a:r>
          </a:p>
        </p:txBody>
      </p:sp>
      <p:sp>
        <p:nvSpPr>
          <p:cNvPr id="3" name="Content Placeholder 2">
            <a:extLst>
              <a:ext uri="{FF2B5EF4-FFF2-40B4-BE49-F238E27FC236}">
                <a16:creationId xmlns:a16="http://schemas.microsoft.com/office/drawing/2014/main" id="{341C94F0-AC44-4066-A88F-E9FF28D88744}"/>
              </a:ext>
            </a:extLst>
          </p:cNvPr>
          <p:cNvSpPr>
            <a:spLocks noGrp="1"/>
          </p:cNvSpPr>
          <p:nvPr>
            <p:ph idx="1"/>
          </p:nvPr>
        </p:nvSpPr>
        <p:spPr>
          <a:xfrm>
            <a:off x="-145811" y="4408656"/>
            <a:ext cx="9144000" cy="731835"/>
          </a:xfrm>
        </p:spPr>
        <p:txBody>
          <a:bodyPr/>
          <a:lstStyle/>
          <a:p>
            <a:pPr algn="ctr"/>
            <a:r>
              <a:rPr lang="en-US" sz="3600" dirty="0"/>
              <a:t>Probability + Impacts – Preparedness = </a:t>
            </a:r>
            <a:r>
              <a:rPr lang="en-US" sz="3600" b="1" dirty="0"/>
              <a:t>Risk</a:t>
            </a:r>
            <a:r>
              <a:rPr lang="en-US" sz="3600" dirty="0"/>
              <a:t> </a:t>
            </a:r>
          </a:p>
        </p:txBody>
      </p:sp>
      <p:pic>
        <p:nvPicPr>
          <p:cNvPr id="6" name="Picture 5">
            <a:extLst>
              <a:ext uri="{FF2B5EF4-FFF2-40B4-BE49-F238E27FC236}">
                <a16:creationId xmlns:a16="http://schemas.microsoft.com/office/drawing/2014/main" id="{FCF39FB2-A908-4B4B-9E40-814CA7CA3C18}"/>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28600" y="2446420"/>
            <a:ext cx="1755217" cy="1752601"/>
          </a:xfrm>
          <a:prstGeom prst="rect">
            <a:avLst/>
          </a:prstGeom>
        </p:spPr>
      </p:pic>
      <p:pic>
        <p:nvPicPr>
          <p:cNvPr id="7" name="Picture 6">
            <a:extLst>
              <a:ext uri="{FF2B5EF4-FFF2-40B4-BE49-F238E27FC236}">
                <a16:creationId xmlns:a16="http://schemas.microsoft.com/office/drawing/2014/main" id="{2EB28515-98CA-41B9-94DD-7B66E4194DA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209800" y="2465470"/>
            <a:ext cx="2463115" cy="1752601"/>
          </a:xfrm>
          <a:prstGeom prst="rect">
            <a:avLst/>
          </a:prstGeom>
        </p:spPr>
      </p:pic>
      <p:pic>
        <p:nvPicPr>
          <p:cNvPr id="8" name="Picture 7">
            <a:extLst>
              <a:ext uri="{FF2B5EF4-FFF2-40B4-BE49-F238E27FC236}">
                <a16:creationId xmlns:a16="http://schemas.microsoft.com/office/drawing/2014/main" id="{2414766A-2EAB-420B-B990-F0B7FA8B0527}"/>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4953000" y="2770270"/>
            <a:ext cx="2579915" cy="1143000"/>
          </a:xfrm>
          <a:prstGeom prst="rect">
            <a:avLst/>
          </a:prstGeom>
        </p:spPr>
      </p:pic>
      <p:pic>
        <p:nvPicPr>
          <p:cNvPr id="9" name="Picture 8">
            <a:extLst>
              <a:ext uri="{FF2B5EF4-FFF2-40B4-BE49-F238E27FC236}">
                <a16:creationId xmlns:a16="http://schemas.microsoft.com/office/drawing/2014/main" id="{A2F58E88-069C-499F-9311-8B4F1D48B451}"/>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7721906" y="2332120"/>
            <a:ext cx="1193494" cy="1981200"/>
          </a:xfrm>
          <a:prstGeom prst="rect">
            <a:avLst/>
          </a:prstGeom>
        </p:spPr>
      </p:pic>
    </p:spTree>
    <p:extLst>
      <p:ext uri="{BB962C8B-B14F-4D97-AF65-F5344CB8AC3E}">
        <p14:creationId xmlns:p14="http://schemas.microsoft.com/office/powerpoint/2010/main" val="1144567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F5D58-5E83-44B9-A0E8-0AD74C0B5033}"/>
              </a:ext>
            </a:extLst>
          </p:cNvPr>
          <p:cNvSpPr>
            <a:spLocks noGrp="1"/>
          </p:cNvSpPr>
          <p:nvPr>
            <p:ph type="title"/>
          </p:nvPr>
        </p:nvSpPr>
        <p:spPr>
          <a:xfrm>
            <a:off x="457200" y="228600"/>
            <a:ext cx="8229600" cy="1143000"/>
          </a:xfrm>
        </p:spPr>
        <p:txBody>
          <a:bodyPr/>
          <a:lstStyle/>
          <a:p>
            <a:r>
              <a:rPr lang="en-US" dirty="0"/>
              <a:t>Probability </a:t>
            </a:r>
          </a:p>
        </p:txBody>
      </p:sp>
      <p:sp>
        <p:nvSpPr>
          <p:cNvPr id="3" name="Content Placeholder 2">
            <a:extLst>
              <a:ext uri="{FF2B5EF4-FFF2-40B4-BE49-F238E27FC236}">
                <a16:creationId xmlns:a16="http://schemas.microsoft.com/office/drawing/2014/main" id="{1E7D41A3-3BAE-404E-9D2E-D1C2DA098693}"/>
              </a:ext>
            </a:extLst>
          </p:cNvPr>
          <p:cNvSpPr>
            <a:spLocks noGrp="1"/>
          </p:cNvSpPr>
          <p:nvPr>
            <p:ph idx="1"/>
          </p:nvPr>
        </p:nvSpPr>
        <p:spPr>
          <a:xfrm>
            <a:off x="228600" y="1524000"/>
            <a:ext cx="8686800" cy="4389437"/>
          </a:xfrm>
        </p:spPr>
        <p:txBody>
          <a:bodyPr/>
          <a:lstStyle/>
          <a:p>
            <a:r>
              <a:rPr lang="en-US" dirty="0"/>
              <a:t>Likelihood a hazard/ incident will occur</a:t>
            </a:r>
          </a:p>
          <a:p>
            <a:pPr marL="803672" lvl="1" indent="-457200"/>
            <a:r>
              <a:rPr lang="en-US" dirty="0"/>
              <a:t>Previous Emergency Operations Plan (</a:t>
            </a:r>
            <a:r>
              <a:rPr lang="en-US" dirty="0" err="1"/>
              <a:t>EOP</a:t>
            </a:r>
            <a:r>
              <a:rPr lang="en-US" dirty="0"/>
              <a:t>) activations</a:t>
            </a:r>
          </a:p>
          <a:p>
            <a:pPr marL="803672" lvl="1" indent="-457200"/>
            <a:r>
              <a:rPr lang="en-US" dirty="0"/>
              <a:t>Previous notifications/ alerts of incident</a:t>
            </a:r>
          </a:p>
          <a:p>
            <a:pPr marL="803672" lvl="1" indent="-457200"/>
            <a:r>
              <a:rPr lang="en-US" dirty="0"/>
              <a:t>National Weather Service </a:t>
            </a:r>
          </a:p>
          <a:p>
            <a:pPr marL="803672" lvl="1" indent="-457200"/>
            <a:r>
              <a:rPr lang="en-US" dirty="0"/>
              <a:t>Local Libraries </a:t>
            </a:r>
          </a:p>
          <a:p>
            <a:pPr marL="803672" lvl="1" indent="-457200"/>
            <a:r>
              <a:rPr lang="en-US" dirty="0"/>
              <a:t>Community Responders, Critical Infrastructure, Staff Members, Elders </a:t>
            </a:r>
          </a:p>
        </p:txBody>
      </p:sp>
      <p:pic>
        <p:nvPicPr>
          <p:cNvPr id="4" name="Picture 3">
            <a:extLst>
              <a:ext uri="{FF2B5EF4-FFF2-40B4-BE49-F238E27FC236}">
                <a16:creationId xmlns:a16="http://schemas.microsoft.com/office/drawing/2014/main" id="{1D798732-662C-4581-97FE-F4EF475C004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943600" y="4552950"/>
            <a:ext cx="1564432" cy="1562100"/>
          </a:xfrm>
          <a:prstGeom prst="rect">
            <a:avLst/>
          </a:prstGeom>
        </p:spPr>
      </p:pic>
    </p:spTree>
    <p:extLst>
      <p:ext uri="{BB962C8B-B14F-4D97-AF65-F5344CB8AC3E}">
        <p14:creationId xmlns:p14="http://schemas.microsoft.com/office/powerpoint/2010/main" val="883974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89DCE-C7D1-4852-B4B6-212581F94513}"/>
              </a:ext>
            </a:extLst>
          </p:cNvPr>
          <p:cNvSpPr>
            <a:spLocks noGrp="1"/>
          </p:cNvSpPr>
          <p:nvPr>
            <p:ph type="title"/>
          </p:nvPr>
        </p:nvSpPr>
        <p:spPr>
          <a:xfrm>
            <a:off x="457200" y="304800"/>
            <a:ext cx="8229600" cy="1143000"/>
          </a:xfrm>
        </p:spPr>
        <p:txBody>
          <a:bodyPr/>
          <a:lstStyle/>
          <a:p>
            <a:r>
              <a:rPr lang="en-US" dirty="0"/>
              <a:t>Impacts</a:t>
            </a:r>
          </a:p>
        </p:txBody>
      </p:sp>
      <p:sp>
        <p:nvSpPr>
          <p:cNvPr id="3" name="Content Placeholder 2">
            <a:extLst>
              <a:ext uri="{FF2B5EF4-FFF2-40B4-BE49-F238E27FC236}">
                <a16:creationId xmlns:a16="http://schemas.microsoft.com/office/drawing/2014/main" id="{99375777-825C-4FA7-8805-A162111D8075}"/>
              </a:ext>
            </a:extLst>
          </p:cNvPr>
          <p:cNvSpPr>
            <a:spLocks noGrp="1"/>
          </p:cNvSpPr>
          <p:nvPr>
            <p:ph idx="1"/>
          </p:nvPr>
        </p:nvSpPr>
        <p:spPr>
          <a:xfrm>
            <a:off x="457200" y="1600200"/>
            <a:ext cx="8229600" cy="4389437"/>
          </a:xfrm>
        </p:spPr>
        <p:txBody>
          <a:bodyPr/>
          <a:lstStyle/>
          <a:p>
            <a:r>
              <a:rPr lang="en-US" dirty="0"/>
              <a:t>Life Safety/ Human Impact:</a:t>
            </a:r>
          </a:p>
          <a:p>
            <a:pPr marL="803672" lvl="1" indent="-457200"/>
            <a:r>
              <a:rPr lang="en-US" dirty="0"/>
              <a:t>Possibility of injury or death</a:t>
            </a:r>
          </a:p>
          <a:p>
            <a:pPr marL="803672" lvl="1" indent="-457200"/>
            <a:r>
              <a:rPr lang="en-US" dirty="0"/>
              <a:t>Patients/ Residents, Staff, Visitors </a:t>
            </a:r>
          </a:p>
          <a:p>
            <a:pPr marL="0" lvl="1" indent="0">
              <a:buNone/>
            </a:pPr>
            <a:r>
              <a:rPr lang="en-US" dirty="0"/>
              <a:t>Property Impact: </a:t>
            </a:r>
          </a:p>
          <a:p>
            <a:pPr marL="801688" lvl="1" indent="-346075"/>
            <a:r>
              <a:rPr lang="en-US" dirty="0"/>
              <a:t>Physical losses and damages</a:t>
            </a:r>
          </a:p>
          <a:p>
            <a:pPr marL="801688" lvl="1" indent="-346075"/>
            <a:r>
              <a:rPr lang="en-US" dirty="0"/>
              <a:t>Consider the uninsured costs of damages </a:t>
            </a:r>
          </a:p>
          <a:p>
            <a:pPr marL="0" lvl="1" indent="0">
              <a:buNone/>
            </a:pPr>
            <a:r>
              <a:rPr lang="en-US" dirty="0"/>
              <a:t>Business Impact:</a:t>
            </a:r>
          </a:p>
          <a:p>
            <a:pPr marL="912813" lvl="1" indent="-457200"/>
            <a:r>
              <a:rPr lang="en-US" dirty="0"/>
              <a:t>Interruption of Services</a:t>
            </a:r>
          </a:p>
        </p:txBody>
      </p:sp>
      <p:pic>
        <p:nvPicPr>
          <p:cNvPr id="4" name="Picture 3">
            <a:extLst>
              <a:ext uri="{FF2B5EF4-FFF2-40B4-BE49-F238E27FC236}">
                <a16:creationId xmlns:a16="http://schemas.microsoft.com/office/drawing/2014/main" id="{DB1F8CDD-FDD5-449D-B112-DCF9FC17C4D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231706" y="1828800"/>
            <a:ext cx="2463115" cy="1752601"/>
          </a:xfrm>
          <a:prstGeom prst="rect">
            <a:avLst/>
          </a:prstGeom>
        </p:spPr>
      </p:pic>
    </p:spTree>
    <p:extLst>
      <p:ext uri="{BB962C8B-B14F-4D97-AF65-F5344CB8AC3E}">
        <p14:creationId xmlns:p14="http://schemas.microsoft.com/office/powerpoint/2010/main" val="1766530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23923-62AF-47F2-81E7-24527EE5D25A}"/>
              </a:ext>
            </a:extLst>
          </p:cNvPr>
          <p:cNvSpPr>
            <a:spLocks noGrp="1"/>
          </p:cNvSpPr>
          <p:nvPr>
            <p:ph type="title"/>
          </p:nvPr>
        </p:nvSpPr>
        <p:spPr>
          <a:xfrm>
            <a:off x="457200" y="228600"/>
            <a:ext cx="8229600" cy="1143000"/>
          </a:xfrm>
        </p:spPr>
        <p:txBody>
          <a:bodyPr/>
          <a:lstStyle/>
          <a:p>
            <a:r>
              <a:rPr lang="en-US" dirty="0"/>
              <a:t>Preparedness</a:t>
            </a:r>
          </a:p>
        </p:txBody>
      </p:sp>
      <p:sp>
        <p:nvSpPr>
          <p:cNvPr id="3" name="Content Placeholder 2">
            <a:extLst>
              <a:ext uri="{FF2B5EF4-FFF2-40B4-BE49-F238E27FC236}">
                <a16:creationId xmlns:a16="http://schemas.microsoft.com/office/drawing/2014/main" id="{CCEE6E45-05A3-4F6D-B9FB-A4C741314302}"/>
              </a:ext>
            </a:extLst>
          </p:cNvPr>
          <p:cNvSpPr>
            <a:spLocks noGrp="1"/>
          </p:cNvSpPr>
          <p:nvPr>
            <p:ph idx="1"/>
          </p:nvPr>
        </p:nvSpPr>
        <p:spPr>
          <a:xfrm>
            <a:off x="457200" y="1524000"/>
            <a:ext cx="8229600" cy="4389437"/>
          </a:xfrm>
        </p:spPr>
        <p:txBody>
          <a:bodyPr/>
          <a:lstStyle/>
          <a:p>
            <a:r>
              <a:rPr lang="en-US" dirty="0"/>
              <a:t>Preparedness: </a:t>
            </a:r>
          </a:p>
          <a:p>
            <a:pPr marL="914400" indent="-457200">
              <a:buFont typeface="Wingdings" panose="05000000000000000000" pitchFamily="2" charset="2"/>
              <a:buChar char="Ø"/>
            </a:pPr>
            <a:r>
              <a:rPr lang="en-US" dirty="0"/>
              <a:t>Preplanning </a:t>
            </a:r>
          </a:p>
          <a:p>
            <a:pPr marL="1209675" lvl="2" indent="-457200"/>
            <a:r>
              <a:rPr lang="en-US" dirty="0"/>
              <a:t>Development of an Emergency Operations Plan with Hazard Specific Annexes / Functional Annexes </a:t>
            </a:r>
          </a:p>
          <a:p>
            <a:pPr marL="1209675" lvl="2" indent="-457200"/>
            <a:r>
              <a:rPr lang="en-US" dirty="0"/>
              <a:t>Training</a:t>
            </a:r>
          </a:p>
          <a:p>
            <a:pPr marL="1209675" lvl="2" indent="-457200"/>
            <a:r>
              <a:rPr lang="en-US" dirty="0"/>
              <a:t>Exercising </a:t>
            </a:r>
          </a:p>
          <a:p>
            <a:pPr marL="914400" lvl="1" indent="-457200"/>
            <a:r>
              <a:rPr lang="en-US" dirty="0"/>
              <a:t>Internal Response </a:t>
            </a:r>
          </a:p>
          <a:p>
            <a:pPr marL="1209675" lvl="2" indent="-457200"/>
            <a:r>
              <a:rPr lang="en-US" dirty="0"/>
              <a:t>Time, Effectiveness, and Resources</a:t>
            </a:r>
          </a:p>
          <a:p>
            <a:pPr marL="914400" lvl="1" indent="-457200"/>
            <a:r>
              <a:rPr lang="en-US" dirty="0"/>
              <a:t>External Response </a:t>
            </a:r>
          </a:p>
          <a:p>
            <a:pPr marL="1209675" lvl="2" indent="-457200"/>
            <a:r>
              <a:rPr lang="en-US" dirty="0"/>
              <a:t>Community/ Mutual Aid Staff and Supplies </a:t>
            </a:r>
          </a:p>
          <a:p>
            <a:pPr marL="1512094" lvl="3" indent="-457200"/>
            <a:r>
              <a:rPr lang="en-US" dirty="0"/>
              <a:t>These </a:t>
            </a:r>
            <a:r>
              <a:rPr lang="en-US" b="1" u="sng" dirty="0"/>
              <a:t>MUST</a:t>
            </a:r>
            <a:r>
              <a:rPr lang="en-US" dirty="0"/>
              <a:t> be confirmed by the supporting agency/ organization</a:t>
            </a:r>
          </a:p>
        </p:txBody>
      </p:sp>
    </p:spTree>
    <p:extLst>
      <p:ext uri="{BB962C8B-B14F-4D97-AF65-F5344CB8AC3E}">
        <p14:creationId xmlns:p14="http://schemas.microsoft.com/office/powerpoint/2010/main" val="4111130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841DC-08A7-4203-87D3-CE7828ADEF87}"/>
              </a:ext>
            </a:extLst>
          </p:cNvPr>
          <p:cNvSpPr>
            <a:spLocks noGrp="1"/>
          </p:cNvSpPr>
          <p:nvPr>
            <p:ph type="title"/>
          </p:nvPr>
        </p:nvSpPr>
        <p:spPr>
          <a:xfrm>
            <a:off x="457200" y="704850"/>
            <a:ext cx="8229600" cy="742950"/>
          </a:xfrm>
        </p:spPr>
        <p:txBody>
          <a:bodyPr/>
          <a:lstStyle/>
          <a:p>
            <a:r>
              <a:rPr lang="en-US" dirty="0"/>
              <a:t>Risk</a:t>
            </a:r>
          </a:p>
        </p:txBody>
      </p:sp>
      <p:sp>
        <p:nvSpPr>
          <p:cNvPr id="3" name="Content Placeholder 2">
            <a:extLst>
              <a:ext uri="{FF2B5EF4-FFF2-40B4-BE49-F238E27FC236}">
                <a16:creationId xmlns:a16="http://schemas.microsoft.com/office/drawing/2014/main" id="{5BCDBA62-2C6A-407D-89A6-A4D7333C2C22}"/>
              </a:ext>
            </a:extLst>
          </p:cNvPr>
          <p:cNvSpPr>
            <a:spLocks noGrp="1"/>
          </p:cNvSpPr>
          <p:nvPr>
            <p:ph idx="1"/>
          </p:nvPr>
        </p:nvSpPr>
        <p:spPr>
          <a:xfrm>
            <a:off x="457200" y="1600200"/>
            <a:ext cx="8229600" cy="4389437"/>
          </a:xfrm>
        </p:spPr>
        <p:txBody>
          <a:bodyPr/>
          <a:lstStyle/>
          <a:p>
            <a:pPr marL="457200" indent="-457200">
              <a:buFont typeface="Wingdings" panose="05000000000000000000" pitchFamily="2" charset="2"/>
              <a:buChar char="Ø"/>
            </a:pPr>
            <a:r>
              <a:rPr lang="en-US" dirty="0"/>
              <a:t>Risk= Relative Threat </a:t>
            </a:r>
          </a:p>
          <a:p>
            <a:pPr marL="457200" indent="-457200">
              <a:buFont typeface="Wingdings" panose="05000000000000000000" pitchFamily="2" charset="2"/>
              <a:buChar char="Ø"/>
            </a:pPr>
            <a:r>
              <a:rPr lang="en-US" dirty="0"/>
              <a:t>Develop a list of the top 5-10 risks and use these to base your emergency management focus (More on this in Module 3) </a:t>
            </a:r>
          </a:p>
        </p:txBody>
      </p:sp>
      <p:pic>
        <p:nvPicPr>
          <p:cNvPr id="4" name="Picture 3">
            <a:extLst>
              <a:ext uri="{FF2B5EF4-FFF2-40B4-BE49-F238E27FC236}">
                <a16:creationId xmlns:a16="http://schemas.microsoft.com/office/drawing/2014/main" id="{6B2DE151-64E0-4CEF-928A-D8489ACF310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657600" y="3352800"/>
            <a:ext cx="4876800" cy="2560637"/>
          </a:xfrm>
          <a:prstGeom prst="rect">
            <a:avLst/>
          </a:prstGeom>
        </p:spPr>
      </p:pic>
    </p:spTree>
    <p:extLst>
      <p:ext uri="{BB962C8B-B14F-4D97-AF65-F5344CB8AC3E}">
        <p14:creationId xmlns:p14="http://schemas.microsoft.com/office/powerpoint/2010/main" val="3601525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9DCB8-1B60-40F9-B87D-10F26B64C535}"/>
              </a:ext>
            </a:extLst>
          </p:cNvPr>
          <p:cNvSpPr>
            <a:spLocks noGrp="1"/>
          </p:cNvSpPr>
          <p:nvPr>
            <p:ph type="title"/>
          </p:nvPr>
        </p:nvSpPr>
        <p:spPr/>
        <p:txBody>
          <a:bodyPr/>
          <a:lstStyle/>
          <a:p>
            <a:r>
              <a:rPr lang="en-US" dirty="0"/>
              <a:t>Requirements- CMS EP </a:t>
            </a:r>
            <a:r>
              <a:rPr lang="en-US" dirty="0" err="1"/>
              <a:t>CoPs</a:t>
            </a:r>
            <a:endParaRPr lang="en-US" dirty="0"/>
          </a:p>
        </p:txBody>
      </p:sp>
      <p:sp>
        <p:nvSpPr>
          <p:cNvPr id="3" name="Content Placeholder 2">
            <a:extLst>
              <a:ext uri="{FF2B5EF4-FFF2-40B4-BE49-F238E27FC236}">
                <a16:creationId xmlns:a16="http://schemas.microsoft.com/office/drawing/2014/main" id="{2E09FCF9-EF6F-49F0-8EF7-883686F6FCE4}"/>
              </a:ext>
            </a:extLst>
          </p:cNvPr>
          <p:cNvSpPr>
            <a:spLocks noGrp="1"/>
          </p:cNvSpPr>
          <p:nvPr>
            <p:ph idx="1"/>
          </p:nvPr>
        </p:nvSpPr>
        <p:spPr/>
        <p:txBody>
          <a:bodyPr/>
          <a:lstStyle/>
          <a:p>
            <a:r>
              <a:rPr lang="en-US" dirty="0"/>
              <a:t>Center for Medicare and Medicaid Services</a:t>
            </a:r>
          </a:p>
          <a:p>
            <a:pPr marL="457200" indent="-457200">
              <a:buFont typeface="Wingdings" panose="05000000000000000000" pitchFamily="2" charset="2"/>
              <a:buChar char="Ø"/>
            </a:pPr>
            <a:r>
              <a:rPr lang="en-US" sz="2400" dirty="0"/>
              <a:t>Risk Assessment and Emergency Planning (Include but not limited to):</a:t>
            </a:r>
          </a:p>
          <a:p>
            <a:pPr marL="803672" lvl="1" indent="-457200"/>
            <a:r>
              <a:rPr lang="en-US" sz="1800" dirty="0"/>
              <a:t>All-hazards likely in geographic area</a:t>
            </a:r>
          </a:p>
          <a:p>
            <a:pPr marL="803672" lvl="1" indent="-457200"/>
            <a:r>
              <a:rPr lang="en-US" sz="1800" dirty="0"/>
              <a:t>Care-related emergencies</a:t>
            </a:r>
          </a:p>
          <a:p>
            <a:pPr marL="803672" lvl="1" indent="-457200"/>
            <a:r>
              <a:rPr lang="en-US" sz="1800" dirty="0"/>
              <a:t>Equipment and Power failures</a:t>
            </a:r>
          </a:p>
          <a:p>
            <a:pPr marL="803672" lvl="1" indent="-457200"/>
            <a:r>
              <a:rPr lang="en-US" sz="1800" dirty="0"/>
              <a:t>Interruption in Communications, including cyber attacks</a:t>
            </a:r>
          </a:p>
          <a:p>
            <a:pPr marL="803672" lvl="1" indent="-457200"/>
            <a:r>
              <a:rPr lang="en-US" sz="1800" dirty="0"/>
              <a:t>Loss of all/portion of facility</a:t>
            </a:r>
          </a:p>
          <a:p>
            <a:pPr marL="803672" lvl="1" indent="-457200"/>
            <a:r>
              <a:rPr lang="en-US" sz="1800" dirty="0"/>
              <a:t> Loss of all/portion of supplies</a:t>
            </a:r>
          </a:p>
          <a:p>
            <a:pPr marL="803672" lvl="1" indent="-457200"/>
            <a:r>
              <a:rPr lang="en-US" sz="1800" dirty="0"/>
              <a:t>Plan is to be reviewed and updated at least annually</a:t>
            </a:r>
          </a:p>
          <a:p>
            <a:r>
              <a:rPr lang="en-US" dirty="0"/>
              <a:t>Rule effective Nov 15, 2017 </a:t>
            </a:r>
          </a:p>
        </p:txBody>
      </p:sp>
    </p:spTree>
    <p:extLst>
      <p:ext uri="{BB962C8B-B14F-4D97-AF65-F5344CB8AC3E}">
        <p14:creationId xmlns:p14="http://schemas.microsoft.com/office/powerpoint/2010/main" val="353031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7C9D2-0660-4A7F-8116-C485F501E981}"/>
              </a:ext>
            </a:extLst>
          </p:cNvPr>
          <p:cNvSpPr>
            <a:spLocks noGrp="1"/>
          </p:cNvSpPr>
          <p:nvPr>
            <p:ph type="title"/>
          </p:nvPr>
        </p:nvSpPr>
        <p:spPr/>
        <p:txBody>
          <a:bodyPr/>
          <a:lstStyle/>
          <a:p>
            <a:r>
              <a:rPr lang="en-US" dirty="0"/>
              <a:t>Requirements- </a:t>
            </a:r>
            <a:r>
              <a:rPr lang="en-US" dirty="0" err="1"/>
              <a:t>TJC</a:t>
            </a:r>
            <a:r>
              <a:rPr lang="en-US" dirty="0"/>
              <a:t> </a:t>
            </a:r>
          </a:p>
        </p:txBody>
      </p:sp>
      <p:sp>
        <p:nvSpPr>
          <p:cNvPr id="3" name="Content Placeholder 2">
            <a:extLst>
              <a:ext uri="{FF2B5EF4-FFF2-40B4-BE49-F238E27FC236}">
                <a16:creationId xmlns:a16="http://schemas.microsoft.com/office/drawing/2014/main" id="{D72137D4-5C6E-4A66-935B-F0087B54DB9D}"/>
              </a:ext>
            </a:extLst>
          </p:cNvPr>
          <p:cNvSpPr>
            <a:spLocks noGrp="1"/>
          </p:cNvSpPr>
          <p:nvPr>
            <p:ph idx="1"/>
          </p:nvPr>
        </p:nvSpPr>
        <p:spPr/>
        <p:txBody>
          <a:bodyPr/>
          <a:lstStyle/>
          <a:p>
            <a:pPr marL="457200" indent="-457200">
              <a:buFont typeface="Wingdings" panose="05000000000000000000" pitchFamily="2" charset="2"/>
              <a:buChar char="Ø"/>
            </a:pPr>
            <a:r>
              <a:rPr lang="en-US" dirty="0"/>
              <a:t>EM.01.01.01 </a:t>
            </a:r>
          </a:p>
          <a:p>
            <a:pPr marL="803672" lvl="1" indent="-457200"/>
            <a:r>
              <a:rPr lang="en-US" dirty="0"/>
              <a:t>EP2- The hospital conducts a hazard vulnerability analysis (</a:t>
            </a:r>
            <a:r>
              <a:rPr lang="en-US" dirty="0" err="1"/>
              <a:t>HVA</a:t>
            </a:r>
            <a:r>
              <a:rPr lang="en-US" dirty="0"/>
              <a:t>) to identify potential emergencies</a:t>
            </a:r>
          </a:p>
          <a:p>
            <a:pPr marL="1098947" lvl="2" indent="-457200"/>
            <a:r>
              <a:rPr lang="en-US" sz="2400" dirty="0"/>
              <a:t>The findings are documented</a:t>
            </a:r>
          </a:p>
          <a:p>
            <a:pPr marL="1098947" lvl="2" indent="-457200"/>
            <a:r>
              <a:rPr lang="en-US" sz="2400" dirty="0"/>
              <a:t>The findings are based on an all hazards approach</a:t>
            </a:r>
          </a:p>
          <a:p>
            <a:pPr marL="1098947" lvl="2" indent="-457200"/>
            <a:r>
              <a:rPr lang="en-US" sz="2400" dirty="0"/>
              <a:t>The findings are developed by a comprehensive preparedness team (community approach)</a:t>
            </a:r>
          </a:p>
          <a:p>
            <a:pPr marL="1098947" lvl="2" indent="-457200"/>
            <a:r>
              <a:rPr lang="en-US" sz="2400" dirty="0"/>
              <a:t>The </a:t>
            </a:r>
            <a:r>
              <a:rPr lang="en-US" sz="2400" dirty="0" err="1"/>
              <a:t>HVA</a:t>
            </a:r>
            <a:r>
              <a:rPr lang="en-US" sz="2400" dirty="0"/>
              <a:t> is developed with consideration of the entire organization (each site) (flexibility)  </a:t>
            </a:r>
          </a:p>
        </p:txBody>
      </p:sp>
    </p:spTree>
    <p:extLst>
      <p:ext uri="{BB962C8B-B14F-4D97-AF65-F5344CB8AC3E}">
        <p14:creationId xmlns:p14="http://schemas.microsoft.com/office/powerpoint/2010/main" val="480382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EA30C-AB32-491F-BBC5-8695002189EF}"/>
              </a:ext>
            </a:extLst>
          </p:cNvPr>
          <p:cNvSpPr>
            <a:spLocks noGrp="1"/>
          </p:cNvSpPr>
          <p:nvPr>
            <p:ph type="ctrTitle"/>
          </p:nvPr>
        </p:nvSpPr>
        <p:spPr>
          <a:xfrm>
            <a:off x="646176" y="3276600"/>
            <a:ext cx="7851648" cy="1828800"/>
          </a:xfrm>
        </p:spPr>
        <p:txBody>
          <a:bodyPr anchor="ctr" anchorCtr="0">
            <a:normAutofit/>
            <a:scene3d>
              <a:camera prst="orthographicFront"/>
              <a:lightRig rig="freezing" dir="t">
                <a:rot lat="0" lon="0" rev="5640000"/>
              </a:lightRig>
            </a:scene3d>
            <a:sp3d prstMaterial="flat">
              <a:contourClr>
                <a:schemeClr val="tx2"/>
              </a:contourClr>
            </a:sp3d>
          </a:bodyPr>
          <a:lstStyle/>
          <a:p>
            <a:r>
              <a:rPr lang="en-US" sz="4000" dirty="0">
                <a:solidFill>
                  <a:srgbClr val="CEDC00"/>
                </a:solidFill>
              </a:rPr>
              <a:t>Questions about Module 1?</a:t>
            </a:r>
          </a:p>
        </p:txBody>
      </p:sp>
      <p:pic>
        <p:nvPicPr>
          <p:cNvPr id="4" name="Picture 8" descr="Image result for building blocks">
            <a:extLst>
              <a:ext uri="{FF2B5EF4-FFF2-40B4-BE49-F238E27FC236}">
                <a16:creationId xmlns:a16="http://schemas.microsoft.com/office/drawing/2014/main" id="{80C925A0-8DAD-4D25-BF81-3F97FEC7167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b="2575"/>
          <a:stretch/>
        </p:blipFill>
        <p:spPr bwMode="auto">
          <a:xfrm>
            <a:off x="3505200" y="1451945"/>
            <a:ext cx="2133600" cy="19770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51987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E8211-F477-4D5F-8C1E-929256CD7D6A}"/>
              </a:ext>
            </a:extLst>
          </p:cNvPr>
          <p:cNvSpPr>
            <a:spLocks noGrp="1"/>
          </p:cNvSpPr>
          <p:nvPr>
            <p:ph type="title"/>
          </p:nvPr>
        </p:nvSpPr>
        <p:spPr>
          <a:xfrm>
            <a:off x="228600" y="1359568"/>
            <a:ext cx="8686800" cy="1143000"/>
          </a:xfrm>
        </p:spPr>
        <p:txBody>
          <a:bodyPr/>
          <a:lstStyle/>
          <a:p>
            <a:r>
              <a:rPr lang="en-US" sz="4800" dirty="0">
                <a:solidFill>
                  <a:srgbClr val="CEDC00"/>
                </a:solidFill>
              </a:rPr>
              <a:t>Module 2: Tools to Assist with an </a:t>
            </a:r>
            <a:r>
              <a:rPr lang="en-US" sz="4800" dirty="0" err="1">
                <a:solidFill>
                  <a:srgbClr val="CEDC00"/>
                </a:solidFill>
              </a:rPr>
              <a:t>HVA</a:t>
            </a:r>
            <a:endParaRPr lang="en-US" sz="4800" dirty="0">
              <a:solidFill>
                <a:srgbClr val="CEDC00"/>
              </a:solidFill>
            </a:endParaRPr>
          </a:p>
        </p:txBody>
      </p:sp>
      <p:pic>
        <p:nvPicPr>
          <p:cNvPr id="4" name="Picture 2" descr="Image result for tool kit">
            <a:extLst>
              <a:ext uri="{FF2B5EF4-FFF2-40B4-BE49-F238E27FC236}">
                <a16:creationId xmlns:a16="http://schemas.microsoft.com/office/drawing/2014/main" id="{3C5A6668-17B6-42AC-9BA5-A6EEA066C92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939143" y="2590800"/>
            <a:ext cx="3265714" cy="2743200"/>
          </a:xfrm>
          <a:prstGeom prst="rect">
            <a:avLst/>
          </a:prstGeom>
          <a:noFill/>
          <a:extLst>
            <a:ext uri="{909E8E84-426E-40DD-AFC4-6F175D3DCCD1}">
              <a14:hiddenFill xmlns:a14="http://schemas.microsoft.com/office/drawing/2010/main">
                <a:solidFill>
                  <a:srgbClr val="FFFFFF"/>
                </a:solidFill>
              </a14:hiddenFill>
            </a:ext>
          </a:extLst>
        </p:spPr>
      </p:pic>
      <p:sp>
        <p:nvSpPr>
          <p:cNvPr id="5" name="Trapezoid 4">
            <a:extLst>
              <a:ext uri="{FF2B5EF4-FFF2-40B4-BE49-F238E27FC236}">
                <a16:creationId xmlns:a16="http://schemas.microsoft.com/office/drawing/2014/main" id="{0A6E4C38-013A-432D-8EA3-B7605236C648}"/>
              </a:ext>
            </a:extLst>
          </p:cNvPr>
          <p:cNvSpPr/>
          <p:nvPr/>
        </p:nvSpPr>
        <p:spPr>
          <a:xfrm rot="18900000">
            <a:off x="-613893" y="302093"/>
            <a:ext cx="2370787" cy="538816"/>
          </a:xfrm>
          <a:prstGeom prst="trapezoid">
            <a:avLst>
              <a:gd name="adj" fmla="val 100580"/>
            </a:avLst>
          </a:prstGeom>
          <a:solidFill>
            <a:srgbClr val="FFFFFF">
              <a:alpha val="50196"/>
            </a:srgbClr>
          </a:solidFill>
          <a:ln>
            <a:solidFill>
              <a:srgbClr val="CED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2"/>
                </a:solidFill>
                <a:latin typeface="+mj-lt"/>
              </a:rPr>
              <a:t>11:15-11:45</a:t>
            </a:r>
          </a:p>
        </p:txBody>
      </p:sp>
    </p:spTree>
    <p:extLst>
      <p:ext uri="{BB962C8B-B14F-4D97-AF65-F5344CB8AC3E}">
        <p14:creationId xmlns:p14="http://schemas.microsoft.com/office/powerpoint/2010/main" val="11930121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BA729F9-EE8D-4187-9AD0-67BF2656AEF4}"/>
              </a:ext>
            </a:extLst>
          </p:cNvPr>
          <p:cNvSpPr>
            <a:spLocks noGrp="1"/>
          </p:cNvSpPr>
          <p:nvPr>
            <p:ph idx="1"/>
          </p:nvPr>
        </p:nvSpPr>
        <p:spPr>
          <a:xfrm>
            <a:off x="457200" y="3601455"/>
            <a:ext cx="8229600" cy="2286000"/>
          </a:xfrm>
        </p:spPr>
        <p:txBody>
          <a:bodyPr anchor="ctr" anchorCtr="0"/>
          <a:lstStyle/>
          <a:p>
            <a:pPr marL="0" lvl="1" indent="0" algn="ctr">
              <a:buNone/>
            </a:pPr>
            <a:r>
              <a:rPr lang="en-US" altLang="en-US" sz="2800" dirty="0"/>
              <a:t>Thank you for attending today’s training!</a:t>
            </a:r>
          </a:p>
          <a:p>
            <a:pPr marL="0" lvl="1" indent="0" algn="ctr">
              <a:buNone/>
            </a:pPr>
            <a:endParaRPr lang="en-US" altLang="en-US" sz="1400" dirty="0"/>
          </a:p>
          <a:p>
            <a:pPr marL="0" lvl="1" indent="0" algn="ctr">
              <a:buNone/>
            </a:pPr>
            <a:r>
              <a:rPr lang="en-US" altLang="en-US" sz="2800" dirty="0"/>
              <a:t>This training was developed by the Southwest Healthcare Preparedness Coalition in partnership with CEMA, Inc.</a:t>
            </a:r>
          </a:p>
        </p:txBody>
      </p:sp>
      <p:pic>
        <p:nvPicPr>
          <p:cNvPr id="2050" name="Picture 2" descr="Image result for welcome">
            <a:extLst>
              <a:ext uri="{FF2B5EF4-FFF2-40B4-BE49-F238E27FC236}">
                <a16:creationId xmlns:a16="http://schemas.microsoft.com/office/drawing/2014/main" id="{18FFFA09-1CD7-4462-AD1F-7F51DC22150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343150" y="1057275"/>
            <a:ext cx="4457700" cy="2219325"/>
          </a:xfrm>
          <a:prstGeom prst="rect">
            <a:avLst/>
          </a:prstGeom>
          <a:noFill/>
          <a:effectLst>
            <a:glow rad="254000">
              <a:srgbClr val="CEDC00">
                <a:alpha val="20000"/>
              </a:srgb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54192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3E6F8C-F0A9-467E-AE97-0FB906AC0A7C}"/>
              </a:ext>
            </a:extLst>
          </p:cNvPr>
          <p:cNvSpPr>
            <a:spLocks noGrp="1"/>
          </p:cNvSpPr>
          <p:nvPr>
            <p:ph idx="1"/>
          </p:nvPr>
        </p:nvSpPr>
        <p:spPr>
          <a:xfrm>
            <a:off x="457200" y="1965960"/>
            <a:ext cx="8229600" cy="1463040"/>
          </a:xfrm>
        </p:spPr>
        <p:txBody>
          <a:bodyPr/>
          <a:lstStyle/>
          <a:p>
            <a:pPr>
              <a:buClr>
                <a:srgbClr val="0D6FFF"/>
              </a:buClr>
              <a:defRPr/>
            </a:pPr>
            <a:r>
              <a:rPr lang="en-US" sz="2800" dirty="0"/>
              <a:t>This module will address the Kaiser Permanente </a:t>
            </a:r>
            <a:r>
              <a:rPr lang="en-US" sz="2800" dirty="0" err="1"/>
              <a:t>HVA</a:t>
            </a:r>
            <a:r>
              <a:rPr lang="en-US" sz="2800" dirty="0"/>
              <a:t> tool, which is the most well know and widely used </a:t>
            </a:r>
            <a:r>
              <a:rPr lang="en-US" sz="2800" dirty="0" err="1"/>
              <a:t>HVA</a:t>
            </a:r>
            <a:r>
              <a:rPr lang="en-US" sz="2800" dirty="0"/>
              <a:t> tool among healthcare organizations around the country. </a:t>
            </a:r>
          </a:p>
          <a:p>
            <a:pPr>
              <a:buClr>
                <a:srgbClr val="0D6FFF"/>
              </a:buClr>
              <a:defRPr/>
            </a:pPr>
            <a:r>
              <a:rPr lang="en-US" sz="2800" dirty="0"/>
              <a:t>Along with this, we will identify other aids, such as online survey platforms, that can assist with gathering information to be populated into the </a:t>
            </a:r>
            <a:r>
              <a:rPr lang="en-US" sz="2800" dirty="0" err="1"/>
              <a:t>HVA</a:t>
            </a:r>
            <a:r>
              <a:rPr lang="en-US" sz="2800" dirty="0"/>
              <a:t> tool.</a:t>
            </a:r>
          </a:p>
        </p:txBody>
      </p:sp>
      <p:sp>
        <p:nvSpPr>
          <p:cNvPr id="5" name="Title 4">
            <a:extLst>
              <a:ext uri="{FF2B5EF4-FFF2-40B4-BE49-F238E27FC236}">
                <a16:creationId xmlns:a16="http://schemas.microsoft.com/office/drawing/2014/main" id="{D7986BED-CDAE-45D0-93AF-409F758D0CD9}"/>
              </a:ext>
            </a:extLst>
          </p:cNvPr>
          <p:cNvSpPr>
            <a:spLocks noGrp="1"/>
          </p:cNvSpPr>
          <p:nvPr>
            <p:ph type="title"/>
          </p:nvPr>
        </p:nvSpPr>
        <p:spPr>
          <a:xfrm>
            <a:off x="457200" y="457200"/>
            <a:ext cx="8229600" cy="1143000"/>
          </a:xfrm>
        </p:spPr>
        <p:txBody>
          <a:bodyPr/>
          <a:lstStyle/>
          <a:p>
            <a:r>
              <a:rPr lang="en-US" dirty="0">
                <a:solidFill>
                  <a:srgbClr val="CEDC00"/>
                </a:solidFill>
              </a:rPr>
              <a:t>Tools to Assist with an </a:t>
            </a:r>
            <a:r>
              <a:rPr lang="en-US" dirty="0" err="1">
                <a:solidFill>
                  <a:srgbClr val="CEDC00"/>
                </a:solidFill>
              </a:rPr>
              <a:t>HVA</a:t>
            </a:r>
            <a:endParaRPr lang="en-US" dirty="0">
              <a:solidFill>
                <a:srgbClr val="CEDC00"/>
              </a:solidFill>
            </a:endParaRPr>
          </a:p>
        </p:txBody>
      </p:sp>
    </p:spTree>
    <p:extLst>
      <p:ext uri="{BB962C8B-B14F-4D97-AF65-F5344CB8AC3E}">
        <p14:creationId xmlns:p14="http://schemas.microsoft.com/office/powerpoint/2010/main" val="2780610981"/>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D5FF9-6C86-4D41-9C11-EF08E502F3C5}"/>
              </a:ext>
            </a:extLst>
          </p:cNvPr>
          <p:cNvSpPr>
            <a:spLocks noGrp="1"/>
          </p:cNvSpPr>
          <p:nvPr>
            <p:ph type="title"/>
          </p:nvPr>
        </p:nvSpPr>
        <p:spPr>
          <a:xfrm>
            <a:off x="457200" y="704850"/>
            <a:ext cx="8229600" cy="742950"/>
          </a:xfrm>
        </p:spPr>
        <p:txBody>
          <a:bodyPr/>
          <a:lstStyle/>
          <a:p>
            <a:r>
              <a:rPr lang="en-US" dirty="0"/>
              <a:t>Kaiser Permanente </a:t>
            </a:r>
            <a:r>
              <a:rPr lang="en-US" dirty="0" err="1"/>
              <a:t>HVA</a:t>
            </a:r>
            <a:endParaRPr lang="en-US" dirty="0"/>
          </a:p>
        </p:txBody>
      </p:sp>
      <p:sp>
        <p:nvSpPr>
          <p:cNvPr id="3" name="Content Placeholder 2">
            <a:extLst>
              <a:ext uri="{FF2B5EF4-FFF2-40B4-BE49-F238E27FC236}">
                <a16:creationId xmlns:a16="http://schemas.microsoft.com/office/drawing/2014/main" id="{4E718D24-764E-4F52-BE27-A1FA6BFAE771}"/>
              </a:ext>
            </a:extLst>
          </p:cNvPr>
          <p:cNvSpPr>
            <a:spLocks noGrp="1"/>
          </p:cNvSpPr>
          <p:nvPr>
            <p:ph idx="1"/>
          </p:nvPr>
        </p:nvSpPr>
        <p:spPr>
          <a:xfrm>
            <a:off x="457200" y="1600200"/>
            <a:ext cx="8229600" cy="4389437"/>
          </a:xfrm>
        </p:spPr>
        <p:txBody>
          <a:bodyPr/>
          <a:lstStyle/>
          <a:p>
            <a:pPr marL="457200" indent="-457200">
              <a:buFont typeface="Wingdings" panose="05000000000000000000" pitchFamily="2" charset="2"/>
              <a:buChar char="Ø"/>
            </a:pPr>
            <a:r>
              <a:rPr lang="en-US" dirty="0"/>
              <a:t>Two templates</a:t>
            </a:r>
          </a:p>
          <a:p>
            <a:pPr marL="803672" lvl="1" indent="-457200"/>
            <a:r>
              <a:rPr lang="en-US" sz="2400" dirty="0"/>
              <a:t>2014 Template </a:t>
            </a:r>
          </a:p>
          <a:p>
            <a:pPr marL="803672" lvl="1" indent="-457200"/>
            <a:r>
              <a:rPr lang="en-US" sz="2400" dirty="0"/>
              <a:t>2017 Template </a:t>
            </a:r>
          </a:p>
        </p:txBody>
      </p:sp>
      <p:pic>
        <p:nvPicPr>
          <p:cNvPr id="4" name="Picture 3">
            <a:extLst>
              <a:ext uri="{FF2B5EF4-FFF2-40B4-BE49-F238E27FC236}">
                <a16:creationId xmlns:a16="http://schemas.microsoft.com/office/drawing/2014/main" id="{1FD2DCF2-502E-4C4F-ACC7-DD3D2997B7B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8280" y="3207284"/>
            <a:ext cx="4343400" cy="2748479"/>
          </a:xfrm>
          <a:prstGeom prst="rect">
            <a:avLst/>
          </a:prstGeom>
        </p:spPr>
      </p:pic>
      <p:pic>
        <p:nvPicPr>
          <p:cNvPr id="5" name="Picture 4">
            <a:extLst>
              <a:ext uri="{FF2B5EF4-FFF2-40B4-BE49-F238E27FC236}">
                <a16:creationId xmlns:a16="http://schemas.microsoft.com/office/drawing/2014/main" id="{CE428733-ECAD-4F29-8B40-B4885C10AF5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0" y="3553179"/>
            <a:ext cx="4572000" cy="2056691"/>
          </a:xfrm>
          <a:prstGeom prst="rect">
            <a:avLst/>
          </a:prstGeom>
        </p:spPr>
      </p:pic>
    </p:spTree>
    <p:extLst>
      <p:ext uri="{BB962C8B-B14F-4D97-AF65-F5344CB8AC3E}">
        <p14:creationId xmlns:p14="http://schemas.microsoft.com/office/powerpoint/2010/main" val="1158647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D404B-5A75-42AD-96EE-0A040B7D0F1C}"/>
              </a:ext>
            </a:extLst>
          </p:cNvPr>
          <p:cNvSpPr>
            <a:spLocks noGrp="1"/>
          </p:cNvSpPr>
          <p:nvPr>
            <p:ph type="title"/>
          </p:nvPr>
        </p:nvSpPr>
        <p:spPr>
          <a:xfrm>
            <a:off x="457200" y="552630"/>
            <a:ext cx="8229600" cy="742950"/>
          </a:xfrm>
        </p:spPr>
        <p:txBody>
          <a:bodyPr/>
          <a:lstStyle/>
          <a:p>
            <a:r>
              <a:rPr lang="en-US" dirty="0"/>
              <a:t>2014 Template </a:t>
            </a:r>
          </a:p>
        </p:txBody>
      </p:sp>
      <p:pic>
        <p:nvPicPr>
          <p:cNvPr id="4" name="Picture 3">
            <a:extLst>
              <a:ext uri="{FF2B5EF4-FFF2-40B4-BE49-F238E27FC236}">
                <a16:creationId xmlns:a16="http://schemas.microsoft.com/office/drawing/2014/main" id="{D7DD4974-B006-44F2-B383-9B7B12E09EF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3740" y="1422400"/>
            <a:ext cx="7716520" cy="4882970"/>
          </a:xfrm>
          <a:prstGeom prst="rect">
            <a:avLst/>
          </a:prstGeom>
        </p:spPr>
      </p:pic>
    </p:spTree>
    <p:extLst>
      <p:ext uri="{BB962C8B-B14F-4D97-AF65-F5344CB8AC3E}">
        <p14:creationId xmlns:p14="http://schemas.microsoft.com/office/powerpoint/2010/main" val="2866072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6779C-5576-4CF8-A007-16C00D929269}"/>
              </a:ext>
            </a:extLst>
          </p:cNvPr>
          <p:cNvSpPr>
            <a:spLocks noGrp="1"/>
          </p:cNvSpPr>
          <p:nvPr>
            <p:ph type="title"/>
          </p:nvPr>
        </p:nvSpPr>
        <p:spPr>
          <a:xfrm>
            <a:off x="457200" y="533400"/>
            <a:ext cx="8229600" cy="1143000"/>
          </a:xfrm>
        </p:spPr>
        <p:txBody>
          <a:bodyPr/>
          <a:lstStyle/>
          <a:p>
            <a:r>
              <a:rPr lang="en-US" dirty="0"/>
              <a:t>2017 Template </a:t>
            </a:r>
          </a:p>
        </p:txBody>
      </p:sp>
      <p:pic>
        <p:nvPicPr>
          <p:cNvPr id="4" name="Picture 3">
            <a:extLst>
              <a:ext uri="{FF2B5EF4-FFF2-40B4-BE49-F238E27FC236}">
                <a16:creationId xmlns:a16="http://schemas.microsoft.com/office/drawing/2014/main" id="{0445DF64-AAEF-4858-A86B-40EAC02B0D3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2049928"/>
            <a:ext cx="9144000" cy="4113382"/>
          </a:xfrm>
          <a:prstGeom prst="rect">
            <a:avLst/>
          </a:prstGeom>
        </p:spPr>
      </p:pic>
    </p:spTree>
    <p:extLst>
      <p:ext uri="{BB962C8B-B14F-4D97-AF65-F5344CB8AC3E}">
        <p14:creationId xmlns:p14="http://schemas.microsoft.com/office/powerpoint/2010/main" val="2277007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3C537-ACA5-4ED1-8A04-C4C3FA267927}"/>
              </a:ext>
            </a:extLst>
          </p:cNvPr>
          <p:cNvSpPr>
            <a:spLocks noGrp="1"/>
          </p:cNvSpPr>
          <p:nvPr>
            <p:ph type="title"/>
          </p:nvPr>
        </p:nvSpPr>
        <p:spPr>
          <a:xfrm>
            <a:off x="457200" y="704850"/>
            <a:ext cx="8229600" cy="590550"/>
          </a:xfrm>
        </p:spPr>
        <p:txBody>
          <a:bodyPr/>
          <a:lstStyle/>
          <a:p>
            <a:r>
              <a:rPr lang="en-US" dirty="0"/>
              <a:t>Content Customization</a:t>
            </a:r>
          </a:p>
        </p:txBody>
      </p:sp>
      <p:pic>
        <p:nvPicPr>
          <p:cNvPr id="4" name="Picture 3">
            <a:extLst>
              <a:ext uri="{FF2B5EF4-FFF2-40B4-BE49-F238E27FC236}">
                <a16:creationId xmlns:a16="http://schemas.microsoft.com/office/drawing/2014/main" id="{6E3DF0B5-BC37-4348-853D-AAF191AED24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55838" y="1391653"/>
            <a:ext cx="6432323" cy="4781550"/>
          </a:xfrm>
          <a:prstGeom prst="rect">
            <a:avLst/>
          </a:prstGeom>
        </p:spPr>
      </p:pic>
    </p:spTree>
    <p:extLst>
      <p:ext uri="{BB962C8B-B14F-4D97-AF65-F5344CB8AC3E}">
        <p14:creationId xmlns:p14="http://schemas.microsoft.com/office/powerpoint/2010/main" val="1769648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EA30C-AB32-491F-BBC5-8695002189EF}"/>
              </a:ext>
            </a:extLst>
          </p:cNvPr>
          <p:cNvSpPr>
            <a:spLocks noGrp="1"/>
          </p:cNvSpPr>
          <p:nvPr>
            <p:ph type="ctrTitle"/>
          </p:nvPr>
        </p:nvSpPr>
        <p:spPr>
          <a:xfrm>
            <a:off x="646175" y="3657600"/>
            <a:ext cx="7851648" cy="1828800"/>
          </a:xfrm>
        </p:spPr>
        <p:txBody>
          <a:bodyPr anchor="ctr" anchorCtr="0">
            <a:normAutofit/>
            <a:scene3d>
              <a:camera prst="orthographicFront"/>
              <a:lightRig rig="freezing" dir="t">
                <a:rot lat="0" lon="0" rev="5640000"/>
              </a:lightRig>
            </a:scene3d>
            <a:sp3d prstMaterial="flat">
              <a:contourClr>
                <a:schemeClr val="tx2"/>
              </a:contourClr>
            </a:sp3d>
          </a:bodyPr>
          <a:lstStyle/>
          <a:p>
            <a:r>
              <a:rPr lang="en-US" sz="4000" dirty="0">
                <a:solidFill>
                  <a:srgbClr val="CEDC00"/>
                </a:solidFill>
              </a:rPr>
              <a:t>Questions about Module 2?</a:t>
            </a:r>
          </a:p>
        </p:txBody>
      </p:sp>
      <p:pic>
        <p:nvPicPr>
          <p:cNvPr id="7" name="Picture 2" descr="Image result for tool kit">
            <a:extLst>
              <a:ext uri="{FF2B5EF4-FFF2-40B4-BE49-F238E27FC236}">
                <a16:creationId xmlns:a16="http://schemas.microsoft.com/office/drawing/2014/main" id="{59312726-5323-450B-92E1-144C90F649B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912835" y="1120901"/>
            <a:ext cx="3318329" cy="2787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7983919"/>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99027-87DB-4D5C-9738-AB683FA706F3}"/>
              </a:ext>
            </a:extLst>
          </p:cNvPr>
          <p:cNvSpPr>
            <a:spLocks noGrp="1"/>
          </p:cNvSpPr>
          <p:nvPr>
            <p:ph type="title"/>
          </p:nvPr>
        </p:nvSpPr>
        <p:spPr/>
        <p:txBody>
          <a:bodyPr/>
          <a:lstStyle/>
          <a:p>
            <a:r>
              <a:rPr lang="en-US" dirty="0">
                <a:solidFill>
                  <a:srgbClr val="CEDC00"/>
                </a:solidFill>
              </a:rPr>
              <a:t>Break Time!</a:t>
            </a:r>
          </a:p>
        </p:txBody>
      </p:sp>
      <p:sp>
        <p:nvSpPr>
          <p:cNvPr id="3" name="Content Placeholder 2">
            <a:extLst>
              <a:ext uri="{FF2B5EF4-FFF2-40B4-BE49-F238E27FC236}">
                <a16:creationId xmlns:a16="http://schemas.microsoft.com/office/drawing/2014/main" id="{ECD43142-FF36-4862-BEB9-922B87994C15}"/>
              </a:ext>
            </a:extLst>
          </p:cNvPr>
          <p:cNvSpPr>
            <a:spLocks noGrp="1"/>
          </p:cNvSpPr>
          <p:nvPr>
            <p:ph idx="1"/>
          </p:nvPr>
        </p:nvSpPr>
        <p:spPr/>
        <p:txBody>
          <a:bodyPr/>
          <a:lstStyle/>
          <a:p>
            <a:pPr algn="ctr"/>
            <a:r>
              <a:rPr lang="en-US" sz="2800" dirty="0"/>
              <a:t>Reconvene at 12:00pm</a:t>
            </a:r>
          </a:p>
        </p:txBody>
      </p:sp>
      <p:pic>
        <p:nvPicPr>
          <p:cNvPr id="5" name="Picture 2" descr="http://mhanrv.org/wp-content/uploads/2014/01/sm_paperbag.png">
            <a:extLst>
              <a:ext uri="{FF2B5EF4-FFF2-40B4-BE49-F238E27FC236}">
                <a16:creationId xmlns:a16="http://schemas.microsoft.com/office/drawing/2014/main" id="{790F07FA-2E43-44D7-9A10-DA69C982ECAB}"/>
              </a:ext>
            </a:extLst>
          </p:cNvPr>
          <p:cNvPicPr>
            <a:picLocks noChangeAspect="1" noChangeArrowheads="1"/>
          </p:cNvPicPr>
          <p:nvPr/>
        </p:nvPicPr>
        <p:blipFill>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3756201" y="2971800"/>
            <a:ext cx="1631599" cy="258775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39689247"/>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E8211-F477-4D5F-8C1E-929256CD7D6A}"/>
              </a:ext>
            </a:extLst>
          </p:cNvPr>
          <p:cNvSpPr>
            <a:spLocks noGrp="1"/>
          </p:cNvSpPr>
          <p:nvPr>
            <p:ph type="title"/>
          </p:nvPr>
        </p:nvSpPr>
        <p:spPr>
          <a:xfrm>
            <a:off x="228600" y="1385047"/>
            <a:ext cx="8686800" cy="1143000"/>
          </a:xfrm>
        </p:spPr>
        <p:txBody>
          <a:bodyPr/>
          <a:lstStyle/>
          <a:p>
            <a:r>
              <a:rPr lang="en-US" sz="4800" dirty="0">
                <a:solidFill>
                  <a:srgbClr val="CEDC00"/>
                </a:solidFill>
              </a:rPr>
              <a:t>Module 3: Application of the </a:t>
            </a:r>
            <a:r>
              <a:rPr lang="en-US" sz="4800" dirty="0" err="1">
                <a:solidFill>
                  <a:srgbClr val="CEDC00"/>
                </a:solidFill>
              </a:rPr>
              <a:t>HVA</a:t>
            </a:r>
            <a:r>
              <a:rPr lang="en-US" sz="4800" dirty="0">
                <a:solidFill>
                  <a:srgbClr val="CEDC00"/>
                </a:solidFill>
              </a:rPr>
              <a:t> </a:t>
            </a:r>
          </a:p>
        </p:txBody>
      </p:sp>
      <p:pic>
        <p:nvPicPr>
          <p:cNvPr id="3074" name="Picture 2" descr="Image result for gears">
            <a:extLst>
              <a:ext uri="{FF2B5EF4-FFF2-40B4-BE49-F238E27FC236}">
                <a16:creationId xmlns:a16="http://schemas.microsoft.com/office/drawing/2014/main" id="{798E78C3-C92C-460B-A893-F49C0A944E32}"/>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711885" y="2958354"/>
            <a:ext cx="3720230" cy="2743200"/>
          </a:xfrm>
          <a:prstGeom prst="rect">
            <a:avLst/>
          </a:prstGeom>
          <a:noFill/>
          <a:extLst>
            <a:ext uri="{909E8E84-426E-40DD-AFC4-6F175D3DCCD1}">
              <a14:hiddenFill xmlns:a14="http://schemas.microsoft.com/office/drawing/2010/main">
                <a:solidFill>
                  <a:srgbClr val="FFFFFF"/>
                </a:solidFill>
              </a14:hiddenFill>
            </a:ext>
          </a:extLst>
        </p:spPr>
      </p:pic>
      <p:sp>
        <p:nvSpPr>
          <p:cNvPr id="4" name="Trapezoid 3">
            <a:extLst>
              <a:ext uri="{FF2B5EF4-FFF2-40B4-BE49-F238E27FC236}">
                <a16:creationId xmlns:a16="http://schemas.microsoft.com/office/drawing/2014/main" id="{0D0DDA00-CA50-4161-A41E-80CA9D08A6E2}"/>
              </a:ext>
            </a:extLst>
          </p:cNvPr>
          <p:cNvSpPr/>
          <p:nvPr/>
        </p:nvSpPr>
        <p:spPr>
          <a:xfrm rot="18900000">
            <a:off x="-613893" y="302093"/>
            <a:ext cx="2370787" cy="538816"/>
          </a:xfrm>
          <a:prstGeom prst="trapezoid">
            <a:avLst>
              <a:gd name="adj" fmla="val 100580"/>
            </a:avLst>
          </a:prstGeom>
          <a:solidFill>
            <a:srgbClr val="FFFFFF">
              <a:alpha val="50196"/>
            </a:srgbClr>
          </a:solidFill>
          <a:ln>
            <a:solidFill>
              <a:srgbClr val="CED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2"/>
                </a:solidFill>
                <a:latin typeface="+mj-lt"/>
              </a:rPr>
              <a:t>12:00-12:30</a:t>
            </a:r>
          </a:p>
        </p:txBody>
      </p:sp>
    </p:spTree>
    <p:extLst>
      <p:ext uri="{BB962C8B-B14F-4D97-AF65-F5344CB8AC3E}">
        <p14:creationId xmlns:p14="http://schemas.microsoft.com/office/powerpoint/2010/main" val="2616505038"/>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8A0157-74D9-4529-B4D2-10AC2672A05B}"/>
              </a:ext>
            </a:extLst>
          </p:cNvPr>
          <p:cNvSpPr>
            <a:spLocks noGrp="1"/>
          </p:cNvSpPr>
          <p:nvPr>
            <p:ph type="title"/>
          </p:nvPr>
        </p:nvSpPr>
        <p:spPr>
          <a:xfrm>
            <a:off x="457200" y="533398"/>
            <a:ext cx="8229600" cy="1143000"/>
          </a:xfrm>
        </p:spPr>
        <p:txBody>
          <a:bodyPr/>
          <a:lstStyle/>
          <a:p>
            <a:r>
              <a:rPr lang="en-US" dirty="0">
                <a:solidFill>
                  <a:srgbClr val="CEDC00"/>
                </a:solidFill>
              </a:rPr>
              <a:t>Application of an </a:t>
            </a:r>
            <a:r>
              <a:rPr lang="en-US" dirty="0" err="1">
                <a:solidFill>
                  <a:srgbClr val="CEDC00"/>
                </a:solidFill>
              </a:rPr>
              <a:t>HVA</a:t>
            </a:r>
            <a:endParaRPr lang="en-US" dirty="0">
              <a:solidFill>
                <a:srgbClr val="CEDC00"/>
              </a:solidFill>
            </a:endParaRPr>
          </a:p>
        </p:txBody>
      </p:sp>
      <p:sp>
        <p:nvSpPr>
          <p:cNvPr id="4" name="Content Placeholder 3">
            <a:extLst>
              <a:ext uri="{FF2B5EF4-FFF2-40B4-BE49-F238E27FC236}">
                <a16:creationId xmlns:a16="http://schemas.microsoft.com/office/drawing/2014/main" id="{3BA729F9-EE8D-4187-9AD0-67BF2656AEF4}"/>
              </a:ext>
            </a:extLst>
          </p:cNvPr>
          <p:cNvSpPr>
            <a:spLocks noGrp="1"/>
          </p:cNvSpPr>
          <p:nvPr>
            <p:ph idx="1"/>
          </p:nvPr>
        </p:nvSpPr>
        <p:spPr>
          <a:xfrm>
            <a:off x="457200" y="1935165"/>
            <a:ext cx="8229600" cy="4389437"/>
          </a:xfrm>
        </p:spPr>
        <p:txBody>
          <a:bodyPr/>
          <a:lstStyle/>
          <a:p>
            <a:pPr lvl="1"/>
            <a:r>
              <a:rPr lang="en-US" altLang="en-US" sz="2800" dirty="0"/>
              <a:t>This module describes how an </a:t>
            </a:r>
            <a:r>
              <a:rPr lang="en-US" altLang="en-US" sz="2800" dirty="0" err="1"/>
              <a:t>HVA</a:t>
            </a:r>
            <a:r>
              <a:rPr lang="en-US" altLang="en-US" sz="2800" dirty="0"/>
              <a:t> fits into the overall preparedness cycle. </a:t>
            </a:r>
          </a:p>
          <a:p>
            <a:pPr lvl="1"/>
            <a:r>
              <a:rPr lang="en-US" altLang="en-US" sz="2800" dirty="0"/>
              <a:t>The </a:t>
            </a:r>
            <a:r>
              <a:rPr lang="en-US" altLang="en-US" sz="2800" dirty="0" err="1"/>
              <a:t>HVA</a:t>
            </a:r>
            <a:r>
              <a:rPr lang="en-US" altLang="en-US" sz="2800" dirty="0"/>
              <a:t> should be the starting place for virtually all other preparedness activities, as it informs the process of preparing for specific, relevant threats and hazards of greatest concern.</a:t>
            </a:r>
          </a:p>
        </p:txBody>
      </p:sp>
    </p:spTree>
    <p:extLst>
      <p:ext uri="{BB962C8B-B14F-4D97-AF65-F5344CB8AC3E}">
        <p14:creationId xmlns:p14="http://schemas.microsoft.com/office/powerpoint/2010/main" val="1274712342"/>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7FE14-C2AD-4934-B322-4BF9DD324014}"/>
              </a:ext>
            </a:extLst>
          </p:cNvPr>
          <p:cNvSpPr>
            <a:spLocks noGrp="1"/>
          </p:cNvSpPr>
          <p:nvPr>
            <p:ph type="title"/>
          </p:nvPr>
        </p:nvSpPr>
        <p:spPr>
          <a:xfrm>
            <a:off x="457199" y="381000"/>
            <a:ext cx="8229600" cy="1143000"/>
          </a:xfrm>
        </p:spPr>
        <p:txBody>
          <a:bodyPr/>
          <a:lstStyle/>
          <a:p>
            <a:r>
              <a:rPr lang="en-US" dirty="0"/>
              <a:t>Preparedness Cycle </a:t>
            </a:r>
          </a:p>
        </p:txBody>
      </p:sp>
      <p:pic>
        <p:nvPicPr>
          <p:cNvPr id="5" name="Picture 4">
            <a:extLst>
              <a:ext uri="{FF2B5EF4-FFF2-40B4-BE49-F238E27FC236}">
                <a16:creationId xmlns:a16="http://schemas.microsoft.com/office/drawing/2014/main" id="{840AF21C-9787-4C7C-9CC0-05233CF028B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654320" y="1752600"/>
            <a:ext cx="5835359" cy="4356644"/>
          </a:xfrm>
          <a:prstGeom prst="rect">
            <a:avLst/>
          </a:prstGeom>
        </p:spPr>
      </p:pic>
    </p:spTree>
    <p:extLst>
      <p:ext uri="{BB962C8B-B14F-4D97-AF65-F5344CB8AC3E}">
        <p14:creationId xmlns:p14="http://schemas.microsoft.com/office/powerpoint/2010/main" val="3898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A1CDE-31A8-49CD-BB3E-73C79E88C4BB}"/>
              </a:ext>
            </a:extLst>
          </p:cNvPr>
          <p:cNvSpPr>
            <a:spLocks noGrp="1"/>
          </p:cNvSpPr>
          <p:nvPr>
            <p:ph type="title"/>
          </p:nvPr>
        </p:nvSpPr>
        <p:spPr/>
        <p:txBody>
          <a:bodyPr/>
          <a:lstStyle/>
          <a:p>
            <a:r>
              <a:rPr lang="en-US" dirty="0"/>
              <a:t>Introduction- Participants</a:t>
            </a:r>
          </a:p>
        </p:txBody>
      </p:sp>
      <p:sp>
        <p:nvSpPr>
          <p:cNvPr id="3" name="Content Placeholder 2">
            <a:extLst>
              <a:ext uri="{FF2B5EF4-FFF2-40B4-BE49-F238E27FC236}">
                <a16:creationId xmlns:a16="http://schemas.microsoft.com/office/drawing/2014/main" id="{E6C59873-126E-4C0B-95AB-7545997D7508}"/>
              </a:ext>
            </a:extLst>
          </p:cNvPr>
          <p:cNvSpPr>
            <a:spLocks noGrp="1"/>
          </p:cNvSpPr>
          <p:nvPr>
            <p:ph idx="1"/>
          </p:nvPr>
        </p:nvSpPr>
        <p:spPr/>
        <p:txBody>
          <a:bodyPr/>
          <a:lstStyle/>
          <a:p>
            <a:pPr marL="457200" indent="-457200">
              <a:buFont typeface="Wingdings" panose="05000000000000000000" pitchFamily="2" charset="2"/>
              <a:buChar char="Ø"/>
            </a:pPr>
            <a:r>
              <a:rPr lang="en-US" sz="2800" dirty="0"/>
              <a:t>Name</a:t>
            </a:r>
          </a:p>
          <a:p>
            <a:pPr marL="457200" indent="-457200">
              <a:buFont typeface="Wingdings" panose="05000000000000000000" pitchFamily="2" charset="2"/>
              <a:buChar char="Ø"/>
            </a:pPr>
            <a:r>
              <a:rPr lang="en-US" sz="2800" dirty="0"/>
              <a:t>Agency/ Organization</a:t>
            </a:r>
          </a:p>
          <a:p>
            <a:pPr marL="457200" indent="-457200">
              <a:buFont typeface="Wingdings" panose="05000000000000000000" pitchFamily="2" charset="2"/>
              <a:buChar char="Ø"/>
            </a:pPr>
            <a:r>
              <a:rPr lang="en-US" sz="2800" dirty="0"/>
              <a:t>Current Position</a:t>
            </a:r>
          </a:p>
          <a:p>
            <a:pPr marL="457200" indent="-457200">
              <a:buFont typeface="Wingdings" panose="05000000000000000000" pitchFamily="2" charset="2"/>
              <a:buChar char="Ø"/>
            </a:pPr>
            <a:r>
              <a:rPr lang="en-US" sz="2800" dirty="0"/>
              <a:t>Years Experience </a:t>
            </a:r>
          </a:p>
          <a:p>
            <a:pPr marL="457200" indent="-457200">
              <a:buFont typeface="Wingdings" panose="05000000000000000000" pitchFamily="2" charset="2"/>
              <a:buChar char="Ø"/>
            </a:pPr>
            <a:r>
              <a:rPr lang="en-US" sz="2800" dirty="0"/>
              <a:t>Top 5 Hazards at your organization </a:t>
            </a:r>
          </a:p>
          <a:p>
            <a:pPr marL="803672" lvl="1" indent="-457200"/>
            <a:r>
              <a:rPr lang="en-US" sz="2800" dirty="0"/>
              <a:t>Last date of your </a:t>
            </a:r>
            <a:r>
              <a:rPr lang="en-US" sz="2800" dirty="0" err="1"/>
              <a:t>HVA</a:t>
            </a:r>
            <a:endParaRPr lang="en-US" sz="2800" dirty="0"/>
          </a:p>
        </p:txBody>
      </p:sp>
    </p:spTree>
    <p:extLst>
      <p:ext uri="{BB962C8B-B14F-4D97-AF65-F5344CB8AC3E}">
        <p14:creationId xmlns:p14="http://schemas.microsoft.com/office/powerpoint/2010/main" val="6173448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9AFC6-4076-40B3-A50C-2C5FC1175613}"/>
              </a:ext>
            </a:extLst>
          </p:cNvPr>
          <p:cNvSpPr>
            <a:spLocks noGrp="1"/>
          </p:cNvSpPr>
          <p:nvPr>
            <p:ph type="title"/>
          </p:nvPr>
        </p:nvSpPr>
        <p:spPr>
          <a:xfrm>
            <a:off x="457200" y="533398"/>
            <a:ext cx="8229600" cy="1143000"/>
          </a:xfrm>
        </p:spPr>
        <p:txBody>
          <a:bodyPr/>
          <a:lstStyle/>
          <a:p>
            <a:r>
              <a:rPr lang="en-US" dirty="0"/>
              <a:t>Planning</a:t>
            </a:r>
          </a:p>
        </p:txBody>
      </p:sp>
      <p:sp>
        <p:nvSpPr>
          <p:cNvPr id="3" name="Content Placeholder 2">
            <a:extLst>
              <a:ext uri="{FF2B5EF4-FFF2-40B4-BE49-F238E27FC236}">
                <a16:creationId xmlns:a16="http://schemas.microsoft.com/office/drawing/2014/main" id="{8107EC9F-6E71-4904-B76B-D02BD30B5CB0}"/>
              </a:ext>
            </a:extLst>
          </p:cNvPr>
          <p:cNvSpPr>
            <a:spLocks noGrp="1"/>
          </p:cNvSpPr>
          <p:nvPr>
            <p:ph idx="1"/>
          </p:nvPr>
        </p:nvSpPr>
        <p:spPr>
          <a:xfrm>
            <a:off x="457200" y="1935165"/>
            <a:ext cx="8229600" cy="4389437"/>
          </a:xfrm>
        </p:spPr>
        <p:txBody>
          <a:bodyPr/>
          <a:lstStyle/>
          <a:p>
            <a:pPr marL="514350" indent="-514350">
              <a:buAutoNum type="arabicPeriod"/>
            </a:pPr>
            <a:r>
              <a:rPr lang="en-US" dirty="0"/>
              <a:t>Develop a preparedness planning team </a:t>
            </a:r>
          </a:p>
          <a:p>
            <a:pPr marL="860822" lvl="1" indent="-514350">
              <a:buAutoNum type="arabicPeriod"/>
            </a:pPr>
            <a:r>
              <a:rPr lang="en-US" dirty="0"/>
              <a:t>Organization/ Agency Representatives, Community Responders, Other Healthcare Organizations, Local Emergency Management, and Key Private Sector partners</a:t>
            </a:r>
          </a:p>
          <a:p>
            <a:pPr marL="860822" lvl="1" indent="-514350">
              <a:buAutoNum type="arabicPeriod"/>
            </a:pPr>
            <a:r>
              <a:rPr lang="en-US" dirty="0"/>
              <a:t>Determine the possible hazards/ incident types</a:t>
            </a:r>
          </a:p>
          <a:p>
            <a:pPr marL="860822" lvl="1" indent="-514350">
              <a:buAutoNum type="arabicPeriod"/>
            </a:pPr>
            <a:r>
              <a:rPr lang="en-US" dirty="0"/>
              <a:t>Develop a Hazard Vulnerability Analysis  </a:t>
            </a:r>
          </a:p>
        </p:txBody>
      </p:sp>
    </p:spTree>
    <p:extLst>
      <p:ext uri="{BB962C8B-B14F-4D97-AF65-F5344CB8AC3E}">
        <p14:creationId xmlns:p14="http://schemas.microsoft.com/office/powerpoint/2010/main" val="13642367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8B7F2-AD10-44F6-95B0-67EC5AE4FB79}"/>
              </a:ext>
            </a:extLst>
          </p:cNvPr>
          <p:cNvSpPr>
            <a:spLocks noGrp="1"/>
          </p:cNvSpPr>
          <p:nvPr>
            <p:ph type="title"/>
          </p:nvPr>
        </p:nvSpPr>
        <p:spPr>
          <a:xfrm>
            <a:off x="457200" y="381000"/>
            <a:ext cx="8229600" cy="1143000"/>
          </a:xfrm>
        </p:spPr>
        <p:txBody>
          <a:bodyPr/>
          <a:lstStyle/>
          <a:p>
            <a:r>
              <a:rPr lang="en-US" dirty="0"/>
              <a:t>Planning cont.</a:t>
            </a:r>
          </a:p>
        </p:txBody>
      </p:sp>
      <p:sp>
        <p:nvSpPr>
          <p:cNvPr id="3" name="Content Placeholder 2">
            <a:extLst>
              <a:ext uri="{FF2B5EF4-FFF2-40B4-BE49-F238E27FC236}">
                <a16:creationId xmlns:a16="http://schemas.microsoft.com/office/drawing/2014/main" id="{1F85CC59-2914-466A-B1C7-C20DA70F9602}"/>
              </a:ext>
            </a:extLst>
          </p:cNvPr>
          <p:cNvSpPr>
            <a:spLocks noGrp="1"/>
          </p:cNvSpPr>
          <p:nvPr>
            <p:ph idx="1"/>
          </p:nvPr>
        </p:nvSpPr>
        <p:spPr>
          <a:xfrm>
            <a:off x="457200" y="1530458"/>
            <a:ext cx="8229600" cy="4389437"/>
          </a:xfrm>
        </p:spPr>
        <p:txBody>
          <a:bodyPr/>
          <a:lstStyle/>
          <a:p>
            <a:r>
              <a:rPr lang="en-US" dirty="0"/>
              <a:t>The </a:t>
            </a:r>
            <a:r>
              <a:rPr lang="en-US" dirty="0" err="1"/>
              <a:t>HVA</a:t>
            </a:r>
            <a:r>
              <a:rPr lang="en-US" dirty="0"/>
              <a:t> should be the basis for the development of the Emergency Operations Plan (</a:t>
            </a:r>
            <a:r>
              <a:rPr lang="en-US" dirty="0" err="1"/>
              <a:t>EOP</a:t>
            </a:r>
            <a:r>
              <a:rPr lang="en-US" dirty="0"/>
              <a:t>), Hazard and Functional Annexes</a:t>
            </a:r>
          </a:p>
          <a:p>
            <a:r>
              <a:rPr lang="en-US" dirty="0"/>
              <a:t>Example- </a:t>
            </a:r>
          </a:p>
          <a:p>
            <a:pPr marL="852488" indent="-457200">
              <a:buFont typeface="Wingdings" panose="05000000000000000000" pitchFamily="2" charset="2"/>
              <a:buChar char="Ø"/>
            </a:pPr>
            <a:r>
              <a:rPr lang="en-US" sz="2400" dirty="0"/>
              <a:t>If flooding is determined to be a high risk hazard then the organization should develop a hazard annex that addresses flooding response. </a:t>
            </a:r>
          </a:p>
          <a:p>
            <a:pPr marL="852488" indent="-457200">
              <a:buFont typeface="Wingdings" panose="05000000000000000000" pitchFamily="2" charset="2"/>
              <a:buChar char="Ø"/>
            </a:pPr>
            <a:r>
              <a:rPr lang="en-US" sz="2400" dirty="0"/>
              <a:t>Additionally the </a:t>
            </a:r>
            <a:r>
              <a:rPr lang="en-US" sz="2400" dirty="0" err="1"/>
              <a:t>HVA</a:t>
            </a:r>
            <a:r>
              <a:rPr lang="en-US" sz="2400" dirty="0"/>
              <a:t> (Flooding Hazard) could help leadership mitigate the hazard.</a:t>
            </a:r>
          </a:p>
          <a:p>
            <a:pPr marL="1198960" lvl="1" indent="-457200"/>
            <a:r>
              <a:rPr lang="en-US" sz="2400" dirty="0"/>
              <a:t>Developing mitigation strategies (cost/ benefit analysis) to determine what should be done to mitigate the risk. </a:t>
            </a:r>
          </a:p>
        </p:txBody>
      </p:sp>
    </p:spTree>
    <p:extLst>
      <p:ext uri="{BB962C8B-B14F-4D97-AF65-F5344CB8AC3E}">
        <p14:creationId xmlns:p14="http://schemas.microsoft.com/office/powerpoint/2010/main" val="3144080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BF023-090B-47D2-9078-3B40C5C38294}"/>
              </a:ext>
            </a:extLst>
          </p:cNvPr>
          <p:cNvSpPr>
            <a:spLocks noGrp="1"/>
          </p:cNvSpPr>
          <p:nvPr>
            <p:ph type="title"/>
          </p:nvPr>
        </p:nvSpPr>
        <p:spPr>
          <a:xfrm>
            <a:off x="457200" y="704850"/>
            <a:ext cx="8229600" cy="666750"/>
          </a:xfrm>
        </p:spPr>
        <p:txBody>
          <a:bodyPr/>
          <a:lstStyle/>
          <a:p>
            <a:r>
              <a:rPr lang="en-US" dirty="0"/>
              <a:t>Organize and Equip</a:t>
            </a:r>
          </a:p>
        </p:txBody>
      </p:sp>
      <p:sp>
        <p:nvSpPr>
          <p:cNvPr id="3" name="Content Placeholder 2">
            <a:extLst>
              <a:ext uri="{FF2B5EF4-FFF2-40B4-BE49-F238E27FC236}">
                <a16:creationId xmlns:a16="http://schemas.microsoft.com/office/drawing/2014/main" id="{4F23F170-88D3-4B32-9748-C9674B2BC6F4}"/>
              </a:ext>
            </a:extLst>
          </p:cNvPr>
          <p:cNvSpPr>
            <a:spLocks noGrp="1"/>
          </p:cNvSpPr>
          <p:nvPr>
            <p:ph idx="1"/>
          </p:nvPr>
        </p:nvSpPr>
        <p:spPr>
          <a:xfrm>
            <a:off x="457200" y="1763713"/>
            <a:ext cx="8229600" cy="4389437"/>
          </a:xfrm>
        </p:spPr>
        <p:txBody>
          <a:bodyPr/>
          <a:lstStyle/>
          <a:p>
            <a:r>
              <a:rPr lang="en-US" dirty="0"/>
              <a:t>Once the plans and mitigation strategies have been developed, based on the </a:t>
            </a:r>
            <a:r>
              <a:rPr lang="en-US" dirty="0" err="1"/>
              <a:t>HVA</a:t>
            </a:r>
            <a:r>
              <a:rPr lang="en-US" dirty="0"/>
              <a:t>, then this phase of the Preparedness Cycle is when teams are developed, equipment is purchased, or construction occurs. </a:t>
            </a:r>
          </a:p>
          <a:p>
            <a:r>
              <a:rPr lang="en-US" dirty="0"/>
              <a:t>Example- Flooding </a:t>
            </a:r>
          </a:p>
          <a:p>
            <a:pPr marL="914400" indent="-457200">
              <a:buFont typeface="Wingdings" panose="05000000000000000000" pitchFamily="2" charset="2"/>
              <a:buChar char="Ø"/>
            </a:pPr>
            <a:r>
              <a:rPr lang="en-US" sz="2800" dirty="0"/>
              <a:t>Installing additional drains, elevating utilities, or relocating departments/ services</a:t>
            </a:r>
          </a:p>
          <a:p>
            <a:endParaRPr lang="en-US" sz="2800" dirty="0"/>
          </a:p>
          <a:p>
            <a:endParaRPr lang="en-US" dirty="0"/>
          </a:p>
        </p:txBody>
      </p:sp>
    </p:spTree>
    <p:extLst>
      <p:ext uri="{BB962C8B-B14F-4D97-AF65-F5344CB8AC3E}">
        <p14:creationId xmlns:p14="http://schemas.microsoft.com/office/powerpoint/2010/main" val="2910652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37520-946A-45D3-8617-B874425D55A2}"/>
              </a:ext>
            </a:extLst>
          </p:cNvPr>
          <p:cNvSpPr>
            <a:spLocks noGrp="1"/>
          </p:cNvSpPr>
          <p:nvPr>
            <p:ph type="title"/>
          </p:nvPr>
        </p:nvSpPr>
        <p:spPr>
          <a:xfrm>
            <a:off x="457200" y="704850"/>
            <a:ext cx="8229600" cy="666750"/>
          </a:xfrm>
        </p:spPr>
        <p:txBody>
          <a:bodyPr/>
          <a:lstStyle/>
          <a:p>
            <a:r>
              <a:rPr lang="en-US" dirty="0"/>
              <a:t>Training</a:t>
            </a:r>
          </a:p>
        </p:txBody>
      </p:sp>
      <p:sp>
        <p:nvSpPr>
          <p:cNvPr id="3" name="Content Placeholder 2">
            <a:extLst>
              <a:ext uri="{FF2B5EF4-FFF2-40B4-BE49-F238E27FC236}">
                <a16:creationId xmlns:a16="http://schemas.microsoft.com/office/drawing/2014/main" id="{5EE010D9-ED10-4F54-8C89-DEC2CE86025D}"/>
              </a:ext>
            </a:extLst>
          </p:cNvPr>
          <p:cNvSpPr>
            <a:spLocks noGrp="1"/>
          </p:cNvSpPr>
          <p:nvPr>
            <p:ph idx="1"/>
          </p:nvPr>
        </p:nvSpPr>
        <p:spPr>
          <a:xfrm>
            <a:off x="457200" y="1611313"/>
            <a:ext cx="8229600" cy="4389437"/>
          </a:xfrm>
        </p:spPr>
        <p:txBody>
          <a:bodyPr/>
          <a:lstStyle/>
          <a:p>
            <a:r>
              <a:rPr lang="en-US" dirty="0"/>
              <a:t>Training could include educating staff on a new piece of equipment, policy/ procedure, or awareness of top hazards in the geographical area (personal preparedness)</a:t>
            </a:r>
          </a:p>
          <a:p>
            <a:endParaRPr lang="en-US" dirty="0"/>
          </a:p>
          <a:p>
            <a:endParaRPr lang="en-US" dirty="0"/>
          </a:p>
        </p:txBody>
      </p:sp>
      <p:pic>
        <p:nvPicPr>
          <p:cNvPr id="5" name="Picture 4" descr="A group of people in a room&#10;&#10;Description generated with very high confidence">
            <a:extLst>
              <a:ext uri="{FF2B5EF4-FFF2-40B4-BE49-F238E27FC236}">
                <a16:creationId xmlns:a16="http://schemas.microsoft.com/office/drawing/2014/main" id="{43195B41-5042-4CA2-A3A2-B5E112BA7832}"/>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86000" y="3120189"/>
            <a:ext cx="4572000" cy="3028950"/>
          </a:xfrm>
          <a:prstGeom prst="rect">
            <a:avLst/>
          </a:prstGeom>
        </p:spPr>
      </p:pic>
    </p:spTree>
    <p:extLst>
      <p:ext uri="{BB962C8B-B14F-4D97-AF65-F5344CB8AC3E}">
        <p14:creationId xmlns:p14="http://schemas.microsoft.com/office/powerpoint/2010/main" val="1258024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277FD-D5A2-456A-8AB4-473D178F69A0}"/>
              </a:ext>
            </a:extLst>
          </p:cNvPr>
          <p:cNvSpPr>
            <a:spLocks noGrp="1"/>
          </p:cNvSpPr>
          <p:nvPr>
            <p:ph type="title"/>
          </p:nvPr>
        </p:nvSpPr>
        <p:spPr>
          <a:xfrm>
            <a:off x="457199" y="139390"/>
            <a:ext cx="8229600" cy="1143000"/>
          </a:xfrm>
        </p:spPr>
        <p:txBody>
          <a:bodyPr/>
          <a:lstStyle/>
          <a:p>
            <a:r>
              <a:rPr lang="en-US" dirty="0"/>
              <a:t>Exercising </a:t>
            </a:r>
          </a:p>
        </p:txBody>
      </p:sp>
      <p:pic>
        <p:nvPicPr>
          <p:cNvPr id="5" name="Picture 4" descr="A screenshot of a cell phone&#10;&#10;Description generated with very high confidence">
            <a:extLst>
              <a:ext uri="{FF2B5EF4-FFF2-40B4-BE49-F238E27FC236}">
                <a16:creationId xmlns:a16="http://schemas.microsoft.com/office/drawing/2014/main" id="{5C6353A0-597A-4488-BD9B-54A1CF3F450B}"/>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09600" y="1507033"/>
            <a:ext cx="8077199" cy="4579421"/>
          </a:xfrm>
          <a:prstGeom prst="rect">
            <a:avLst/>
          </a:prstGeom>
        </p:spPr>
      </p:pic>
    </p:spTree>
    <p:extLst>
      <p:ext uri="{BB962C8B-B14F-4D97-AF65-F5344CB8AC3E}">
        <p14:creationId xmlns:p14="http://schemas.microsoft.com/office/powerpoint/2010/main" val="727602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5B37-9281-4CA0-A825-536B47D43A81}"/>
              </a:ext>
            </a:extLst>
          </p:cNvPr>
          <p:cNvSpPr>
            <a:spLocks noGrp="1"/>
          </p:cNvSpPr>
          <p:nvPr>
            <p:ph type="title"/>
          </p:nvPr>
        </p:nvSpPr>
        <p:spPr>
          <a:xfrm>
            <a:off x="457200" y="704850"/>
            <a:ext cx="8229600" cy="666750"/>
          </a:xfrm>
        </p:spPr>
        <p:txBody>
          <a:bodyPr/>
          <a:lstStyle/>
          <a:p>
            <a:r>
              <a:rPr lang="en-US" dirty="0"/>
              <a:t>Requirements- </a:t>
            </a:r>
            <a:r>
              <a:rPr lang="en-US" dirty="0" err="1"/>
              <a:t>TJC</a:t>
            </a:r>
            <a:r>
              <a:rPr lang="en-US" dirty="0"/>
              <a:t> </a:t>
            </a:r>
          </a:p>
        </p:txBody>
      </p:sp>
      <p:sp>
        <p:nvSpPr>
          <p:cNvPr id="3" name="Content Placeholder 2">
            <a:extLst>
              <a:ext uri="{FF2B5EF4-FFF2-40B4-BE49-F238E27FC236}">
                <a16:creationId xmlns:a16="http://schemas.microsoft.com/office/drawing/2014/main" id="{5BE3574A-71EE-435F-9FA2-C4494CDEBF94}"/>
              </a:ext>
            </a:extLst>
          </p:cNvPr>
          <p:cNvSpPr>
            <a:spLocks noGrp="1"/>
          </p:cNvSpPr>
          <p:nvPr>
            <p:ph idx="1"/>
          </p:nvPr>
        </p:nvSpPr>
        <p:spPr>
          <a:xfrm>
            <a:off x="457200" y="1600200"/>
            <a:ext cx="8229600" cy="4389437"/>
          </a:xfrm>
        </p:spPr>
        <p:txBody>
          <a:bodyPr/>
          <a:lstStyle/>
          <a:p>
            <a:r>
              <a:rPr lang="en-US" dirty="0"/>
              <a:t>The Joint Commission further expects the </a:t>
            </a:r>
            <a:r>
              <a:rPr lang="en-US" dirty="0" err="1"/>
              <a:t>HVA</a:t>
            </a:r>
            <a:r>
              <a:rPr lang="en-US" dirty="0"/>
              <a:t> to drive the development of the emergency operations plan, mitigation activities, and other preparedness activities. </a:t>
            </a:r>
          </a:p>
          <a:p>
            <a:r>
              <a:rPr lang="en-US" b="1" u="sng" dirty="0"/>
              <a:t>EM.01.01.01 </a:t>
            </a:r>
          </a:p>
          <a:p>
            <a:pPr marL="692150" indent="-457200">
              <a:buFont typeface="Wingdings" panose="05000000000000000000" pitchFamily="2" charset="2"/>
              <a:buChar char="Ø"/>
            </a:pPr>
            <a:r>
              <a:rPr lang="en-US" dirty="0"/>
              <a:t>EP3</a:t>
            </a:r>
          </a:p>
          <a:p>
            <a:pPr marL="692150" indent="-457200">
              <a:buFont typeface="Wingdings" panose="05000000000000000000" pitchFamily="2" charset="2"/>
              <a:buChar char="Ø"/>
            </a:pPr>
            <a:r>
              <a:rPr lang="en-US" dirty="0"/>
              <a:t>EP4</a:t>
            </a:r>
          </a:p>
          <a:p>
            <a:pPr marL="692150" indent="-457200">
              <a:buFont typeface="Wingdings" panose="05000000000000000000" pitchFamily="2" charset="2"/>
              <a:buChar char="Ø"/>
            </a:pPr>
            <a:r>
              <a:rPr lang="en-US" dirty="0"/>
              <a:t>EP5</a:t>
            </a:r>
          </a:p>
          <a:p>
            <a:pPr marL="692150" indent="-457200">
              <a:buFont typeface="Wingdings" panose="05000000000000000000" pitchFamily="2" charset="2"/>
              <a:buChar char="Ø"/>
            </a:pPr>
            <a:r>
              <a:rPr lang="en-US" dirty="0"/>
              <a:t>EP6</a:t>
            </a:r>
          </a:p>
        </p:txBody>
      </p:sp>
      <p:pic>
        <p:nvPicPr>
          <p:cNvPr id="4" name="Picture 3">
            <a:extLst>
              <a:ext uri="{FF2B5EF4-FFF2-40B4-BE49-F238E27FC236}">
                <a16:creationId xmlns:a16="http://schemas.microsoft.com/office/drawing/2014/main" id="{E063C858-4160-4CC6-AB27-3D5727AF4E2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19400" y="3886200"/>
            <a:ext cx="5715000" cy="992981"/>
          </a:xfrm>
          <a:prstGeom prst="rect">
            <a:avLst/>
          </a:prstGeom>
        </p:spPr>
      </p:pic>
    </p:spTree>
    <p:extLst>
      <p:ext uri="{BB962C8B-B14F-4D97-AF65-F5344CB8AC3E}">
        <p14:creationId xmlns:p14="http://schemas.microsoft.com/office/powerpoint/2010/main" val="7702963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EA30C-AB32-491F-BBC5-8695002189EF}"/>
              </a:ext>
            </a:extLst>
          </p:cNvPr>
          <p:cNvSpPr>
            <a:spLocks noGrp="1"/>
          </p:cNvSpPr>
          <p:nvPr>
            <p:ph type="ctrTitle"/>
          </p:nvPr>
        </p:nvSpPr>
        <p:spPr>
          <a:xfrm>
            <a:off x="646176" y="3717010"/>
            <a:ext cx="7851648" cy="1828800"/>
          </a:xfrm>
        </p:spPr>
        <p:txBody>
          <a:bodyPr anchor="ctr" anchorCtr="0">
            <a:normAutofit/>
            <a:scene3d>
              <a:camera prst="orthographicFront"/>
              <a:lightRig rig="freezing" dir="t">
                <a:rot lat="0" lon="0" rev="5640000"/>
              </a:lightRig>
            </a:scene3d>
            <a:sp3d prstMaterial="flat">
              <a:contourClr>
                <a:schemeClr val="tx2"/>
              </a:contourClr>
            </a:sp3d>
          </a:bodyPr>
          <a:lstStyle/>
          <a:p>
            <a:r>
              <a:rPr lang="en-US" sz="4000" dirty="0">
                <a:solidFill>
                  <a:srgbClr val="CEDC00"/>
                </a:solidFill>
              </a:rPr>
              <a:t>Questions about Module 3?</a:t>
            </a:r>
          </a:p>
        </p:txBody>
      </p:sp>
      <p:pic>
        <p:nvPicPr>
          <p:cNvPr id="6" name="Picture 2" descr="Image result for gears">
            <a:extLst>
              <a:ext uri="{FF2B5EF4-FFF2-40B4-BE49-F238E27FC236}">
                <a16:creationId xmlns:a16="http://schemas.microsoft.com/office/drawing/2014/main" id="{82B5A225-250F-4B1B-B9C8-6FAF8AD3D3C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711885" y="973810"/>
            <a:ext cx="372023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51647"/>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E8211-F477-4D5F-8C1E-929256CD7D6A}"/>
              </a:ext>
            </a:extLst>
          </p:cNvPr>
          <p:cNvSpPr>
            <a:spLocks noGrp="1"/>
          </p:cNvSpPr>
          <p:nvPr>
            <p:ph type="title"/>
          </p:nvPr>
        </p:nvSpPr>
        <p:spPr>
          <a:xfrm>
            <a:off x="228600" y="1255294"/>
            <a:ext cx="8686800" cy="1143000"/>
          </a:xfrm>
        </p:spPr>
        <p:txBody>
          <a:bodyPr/>
          <a:lstStyle/>
          <a:p>
            <a:r>
              <a:rPr lang="en-US" sz="4800" dirty="0">
                <a:solidFill>
                  <a:srgbClr val="CEDC00"/>
                </a:solidFill>
              </a:rPr>
              <a:t>Module 4: Regional </a:t>
            </a:r>
            <a:r>
              <a:rPr lang="en-US" sz="4800" dirty="0" err="1">
                <a:solidFill>
                  <a:srgbClr val="CEDC00"/>
                </a:solidFill>
              </a:rPr>
              <a:t>HVA</a:t>
            </a:r>
            <a:endParaRPr lang="en-US" sz="4800" dirty="0"/>
          </a:p>
        </p:txBody>
      </p:sp>
      <p:pic>
        <p:nvPicPr>
          <p:cNvPr id="12" name="Picture 2" descr="Image result for roles">
            <a:extLst>
              <a:ext uri="{FF2B5EF4-FFF2-40B4-BE49-F238E27FC236}">
                <a16:creationId xmlns:a16="http://schemas.microsoft.com/office/drawing/2014/main" id="{6280884E-36C9-4CCA-93E8-784B18EBE643}"/>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t="-1" b="24513"/>
          <a:stretch/>
        </p:blipFill>
        <p:spPr bwMode="auto">
          <a:xfrm>
            <a:off x="457200" y="3083944"/>
            <a:ext cx="8229600" cy="1756912"/>
          </a:xfrm>
          <a:prstGeom prst="rect">
            <a:avLst/>
          </a:prstGeom>
          <a:noFill/>
          <a:extLst>
            <a:ext uri="{909E8E84-426E-40DD-AFC4-6F175D3DCCD1}">
              <a14:hiddenFill xmlns:a14="http://schemas.microsoft.com/office/drawing/2010/main">
                <a:solidFill>
                  <a:srgbClr val="FFFFFF"/>
                </a:solidFill>
              </a14:hiddenFill>
            </a:ext>
          </a:extLst>
        </p:spPr>
      </p:pic>
      <p:sp>
        <p:nvSpPr>
          <p:cNvPr id="13" name="Trapezoid 12">
            <a:extLst>
              <a:ext uri="{FF2B5EF4-FFF2-40B4-BE49-F238E27FC236}">
                <a16:creationId xmlns:a16="http://schemas.microsoft.com/office/drawing/2014/main" id="{32691DE0-7A08-46FC-8BD8-A1745C4EABED}"/>
              </a:ext>
            </a:extLst>
          </p:cNvPr>
          <p:cNvSpPr/>
          <p:nvPr/>
        </p:nvSpPr>
        <p:spPr>
          <a:xfrm rot="18900000">
            <a:off x="-613893" y="302093"/>
            <a:ext cx="2370787" cy="538816"/>
          </a:xfrm>
          <a:prstGeom prst="trapezoid">
            <a:avLst>
              <a:gd name="adj" fmla="val 100580"/>
            </a:avLst>
          </a:prstGeom>
          <a:solidFill>
            <a:srgbClr val="FFFFFF">
              <a:alpha val="50196"/>
            </a:srgbClr>
          </a:solidFill>
          <a:ln>
            <a:solidFill>
              <a:srgbClr val="CED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2"/>
                </a:solidFill>
                <a:latin typeface="+mj-lt"/>
              </a:rPr>
              <a:t>12:30-1:15</a:t>
            </a:r>
          </a:p>
        </p:txBody>
      </p:sp>
    </p:spTree>
    <p:extLst>
      <p:ext uri="{BB962C8B-B14F-4D97-AF65-F5344CB8AC3E}">
        <p14:creationId xmlns:p14="http://schemas.microsoft.com/office/powerpoint/2010/main" val="3860736155"/>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3E6F8C-F0A9-467E-AE97-0FB906AC0A7C}"/>
              </a:ext>
            </a:extLst>
          </p:cNvPr>
          <p:cNvSpPr>
            <a:spLocks noGrp="1"/>
          </p:cNvSpPr>
          <p:nvPr>
            <p:ph idx="1"/>
          </p:nvPr>
        </p:nvSpPr>
        <p:spPr>
          <a:xfrm>
            <a:off x="457200" y="1981200"/>
            <a:ext cx="8229600" cy="1828800"/>
          </a:xfrm>
        </p:spPr>
        <p:txBody>
          <a:bodyPr/>
          <a:lstStyle/>
          <a:p>
            <a:pPr marL="457200" indent="-457200">
              <a:buFont typeface="Wingdings" panose="05000000000000000000" pitchFamily="2" charset="2"/>
              <a:buChar char="Ø"/>
              <a:defRPr/>
            </a:pPr>
            <a:r>
              <a:rPr lang="en-US" sz="2800" dirty="0"/>
              <a:t>In this final module we will work through the process of building an </a:t>
            </a:r>
            <a:r>
              <a:rPr lang="en-US" sz="2800" dirty="0" err="1"/>
              <a:t>HVA</a:t>
            </a:r>
            <a:r>
              <a:rPr lang="en-US" sz="2800" dirty="0"/>
              <a:t> for the Coalition. </a:t>
            </a:r>
          </a:p>
          <a:p>
            <a:pPr marL="457200" indent="-457200">
              <a:buFont typeface="Wingdings" panose="05000000000000000000" pitchFamily="2" charset="2"/>
              <a:buChar char="Ø"/>
              <a:defRPr/>
            </a:pPr>
            <a:r>
              <a:rPr lang="en-US" sz="2800" dirty="0"/>
              <a:t>We will apply the same basic processes and resources, which have been discussed today, to develop the Coalition a simple yet functional </a:t>
            </a:r>
            <a:r>
              <a:rPr lang="en-US" sz="2800" dirty="0" err="1"/>
              <a:t>HVA</a:t>
            </a:r>
            <a:r>
              <a:rPr lang="en-US" sz="2800" dirty="0"/>
              <a:t>.</a:t>
            </a:r>
          </a:p>
        </p:txBody>
      </p:sp>
      <p:sp>
        <p:nvSpPr>
          <p:cNvPr id="5" name="Title 4">
            <a:extLst>
              <a:ext uri="{FF2B5EF4-FFF2-40B4-BE49-F238E27FC236}">
                <a16:creationId xmlns:a16="http://schemas.microsoft.com/office/drawing/2014/main" id="{D7986BED-CDAE-45D0-93AF-409F758D0CD9}"/>
              </a:ext>
            </a:extLst>
          </p:cNvPr>
          <p:cNvSpPr>
            <a:spLocks noGrp="1"/>
          </p:cNvSpPr>
          <p:nvPr>
            <p:ph type="title"/>
          </p:nvPr>
        </p:nvSpPr>
        <p:spPr>
          <a:xfrm>
            <a:off x="457200" y="533400"/>
            <a:ext cx="8229600" cy="1143000"/>
          </a:xfrm>
        </p:spPr>
        <p:txBody>
          <a:bodyPr/>
          <a:lstStyle/>
          <a:p>
            <a:r>
              <a:rPr lang="en-US" dirty="0">
                <a:solidFill>
                  <a:srgbClr val="CEDC00"/>
                </a:solidFill>
              </a:rPr>
              <a:t>Regional </a:t>
            </a:r>
            <a:r>
              <a:rPr lang="en-US" dirty="0" err="1">
                <a:solidFill>
                  <a:srgbClr val="CEDC00"/>
                </a:solidFill>
              </a:rPr>
              <a:t>HVA</a:t>
            </a:r>
            <a:endParaRPr lang="en-US" dirty="0">
              <a:solidFill>
                <a:srgbClr val="CEDC00"/>
              </a:solidFill>
            </a:endParaRPr>
          </a:p>
        </p:txBody>
      </p:sp>
    </p:spTree>
    <p:extLst>
      <p:ext uri="{BB962C8B-B14F-4D97-AF65-F5344CB8AC3E}">
        <p14:creationId xmlns:p14="http://schemas.microsoft.com/office/powerpoint/2010/main" val="482494865"/>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3B0C510-3FD1-43B9-A6CF-3488D06221F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609600"/>
            <a:ext cx="9144000" cy="5123051"/>
          </a:xfrm>
          <a:prstGeom prst="rect">
            <a:avLst/>
          </a:prstGeom>
        </p:spPr>
      </p:pic>
    </p:spTree>
    <p:extLst>
      <p:ext uri="{BB962C8B-B14F-4D97-AF65-F5344CB8AC3E}">
        <p14:creationId xmlns:p14="http://schemas.microsoft.com/office/powerpoint/2010/main" val="215391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8345-991B-4A8F-BD3B-FC2F14C76C7A}"/>
              </a:ext>
            </a:extLst>
          </p:cNvPr>
          <p:cNvSpPr>
            <a:spLocks noGrp="1"/>
          </p:cNvSpPr>
          <p:nvPr>
            <p:ph type="title"/>
          </p:nvPr>
        </p:nvSpPr>
        <p:spPr/>
        <p:txBody>
          <a:bodyPr/>
          <a:lstStyle/>
          <a:p>
            <a:r>
              <a:rPr lang="en-US" dirty="0">
                <a:solidFill>
                  <a:srgbClr val="CEDC00"/>
                </a:solidFill>
              </a:rPr>
              <a:t>Introduction- Facilitator</a:t>
            </a:r>
          </a:p>
        </p:txBody>
      </p:sp>
      <p:sp>
        <p:nvSpPr>
          <p:cNvPr id="3" name="Content Placeholder 2">
            <a:extLst>
              <a:ext uri="{FF2B5EF4-FFF2-40B4-BE49-F238E27FC236}">
                <a16:creationId xmlns:a16="http://schemas.microsoft.com/office/drawing/2014/main" id="{D9F67BA1-14FB-483A-803E-8DC2498A8712}"/>
              </a:ext>
            </a:extLst>
          </p:cNvPr>
          <p:cNvSpPr>
            <a:spLocks noGrp="1"/>
          </p:cNvSpPr>
          <p:nvPr>
            <p:ph idx="1"/>
          </p:nvPr>
        </p:nvSpPr>
        <p:spPr/>
        <p:txBody>
          <a:bodyPr/>
          <a:lstStyle/>
          <a:p>
            <a:pPr marL="457200" indent="-457200">
              <a:buClr>
                <a:srgbClr val="CEDC00"/>
              </a:buClr>
              <a:buFont typeface="Wingdings" panose="05000000000000000000" pitchFamily="2" charset="2"/>
              <a:buChar char="Ø"/>
            </a:pPr>
            <a:r>
              <a:rPr lang="en-US" dirty="0"/>
              <a:t>CEMA, Inc.</a:t>
            </a:r>
          </a:p>
          <a:p>
            <a:pPr marL="457200" indent="-457200">
              <a:buClr>
                <a:srgbClr val="CEDC00"/>
              </a:buClr>
              <a:buFont typeface="Wingdings" panose="05000000000000000000" pitchFamily="2" charset="2"/>
              <a:buChar char="Ø"/>
            </a:pPr>
            <a:r>
              <a:rPr lang="en-US" b="1" dirty="0"/>
              <a:t>James Buttleman, MA, PEM, </a:t>
            </a:r>
            <a:r>
              <a:rPr lang="en-US" b="1" dirty="0" err="1"/>
              <a:t>MEP</a:t>
            </a:r>
            <a:r>
              <a:rPr lang="en-US" b="1" dirty="0"/>
              <a:t>, PCP</a:t>
            </a:r>
          </a:p>
          <a:p>
            <a:pPr marL="803672" lvl="1" indent="-457200">
              <a:buClr>
                <a:srgbClr val="CEDC00"/>
              </a:buClr>
            </a:pPr>
            <a:r>
              <a:rPr lang="en-US" dirty="0"/>
              <a:t>Lieutenant, Fire Service (14 </a:t>
            </a:r>
            <a:r>
              <a:rPr lang="en-US" dirty="0" err="1"/>
              <a:t>yrs</a:t>
            </a:r>
            <a:r>
              <a:rPr lang="en-US" dirty="0"/>
              <a:t>)</a:t>
            </a:r>
          </a:p>
          <a:p>
            <a:pPr marL="803672" lvl="1" indent="-457200">
              <a:buClr>
                <a:srgbClr val="CEDC00"/>
              </a:buClr>
            </a:pPr>
            <a:r>
              <a:rPr lang="en-US" dirty="0"/>
              <a:t>Clinical Pre Hospital, Hospital, and </a:t>
            </a:r>
            <a:r>
              <a:rPr lang="en-US" dirty="0" err="1"/>
              <a:t>LTC</a:t>
            </a:r>
            <a:r>
              <a:rPr lang="en-US" dirty="0"/>
              <a:t> Experience (13 </a:t>
            </a:r>
            <a:r>
              <a:rPr lang="en-US" dirty="0" err="1"/>
              <a:t>yrs</a:t>
            </a:r>
            <a:r>
              <a:rPr lang="en-US" dirty="0"/>
              <a:t>) </a:t>
            </a:r>
          </a:p>
          <a:p>
            <a:pPr marL="803672" lvl="1" indent="-457200">
              <a:buClr>
                <a:srgbClr val="CEDC00"/>
              </a:buClr>
            </a:pPr>
            <a:r>
              <a:rPr lang="en-US" dirty="0"/>
              <a:t>Healthcare Safety, Emergency Management, and Security (6 </a:t>
            </a:r>
            <a:r>
              <a:rPr lang="en-US" dirty="0" err="1"/>
              <a:t>yrs</a:t>
            </a:r>
            <a:r>
              <a:rPr lang="en-US" dirty="0"/>
              <a:t>) </a:t>
            </a:r>
            <a:br>
              <a:rPr lang="en-US" dirty="0"/>
            </a:br>
            <a:endParaRPr lang="en-US" dirty="0"/>
          </a:p>
        </p:txBody>
      </p:sp>
      <p:pic>
        <p:nvPicPr>
          <p:cNvPr id="6" name="Picture 6" descr="http://www.windowstalk.org/wp-content/uploads/2013/03/MC900431629.png">
            <a:extLst>
              <a:ext uri="{FF2B5EF4-FFF2-40B4-BE49-F238E27FC236}">
                <a16:creationId xmlns:a16="http://schemas.microsoft.com/office/drawing/2014/main" id="{6B29A69B-FB3B-44AF-942D-12CB2133754A}"/>
              </a:ext>
            </a:extLst>
          </p:cNvPr>
          <p:cNvPicPr>
            <a:picLocks noChangeAspect="1" noChangeArrowheads="1"/>
          </p:cNvPicPr>
          <p:nvPr/>
        </p:nvPicPr>
        <p:blipFill>
          <a:blip r:embed="rId2" cstate="email">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8305800" y="106680"/>
            <a:ext cx="731520" cy="7315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292231"/>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EA30C-AB32-491F-BBC5-8695002189EF}"/>
              </a:ext>
            </a:extLst>
          </p:cNvPr>
          <p:cNvSpPr>
            <a:spLocks noGrp="1"/>
          </p:cNvSpPr>
          <p:nvPr>
            <p:ph type="ctrTitle"/>
          </p:nvPr>
        </p:nvSpPr>
        <p:spPr>
          <a:xfrm>
            <a:off x="646176" y="2971800"/>
            <a:ext cx="7851648" cy="1828800"/>
          </a:xfrm>
        </p:spPr>
        <p:txBody>
          <a:bodyPr anchor="ctr" anchorCtr="0">
            <a:normAutofit/>
            <a:scene3d>
              <a:camera prst="orthographicFront"/>
              <a:lightRig rig="freezing" dir="t">
                <a:rot lat="0" lon="0" rev="5640000"/>
              </a:lightRig>
            </a:scene3d>
            <a:sp3d prstMaterial="flat">
              <a:contourClr>
                <a:schemeClr val="tx2"/>
              </a:contourClr>
            </a:sp3d>
          </a:bodyPr>
          <a:lstStyle/>
          <a:p>
            <a:r>
              <a:rPr lang="en-US" sz="4000" dirty="0">
                <a:solidFill>
                  <a:srgbClr val="CEDC00"/>
                </a:solidFill>
              </a:rPr>
              <a:t>Questions about Module 4?</a:t>
            </a:r>
          </a:p>
        </p:txBody>
      </p:sp>
      <p:pic>
        <p:nvPicPr>
          <p:cNvPr id="14" name="Picture 2" descr="Image result for roles">
            <a:extLst>
              <a:ext uri="{FF2B5EF4-FFF2-40B4-BE49-F238E27FC236}">
                <a16:creationId xmlns:a16="http://schemas.microsoft.com/office/drawing/2014/main" id="{9F8BCB58-52F7-49B7-8B1C-E8ACAC92751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t="-1" b="24513"/>
          <a:stretch/>
        </p:blipFill>
        <p:spPr bwMode="auto">
          <a:xfrm>
            <a:off x="1143000" y="1856924"/>
            <a:ext cx="6858000" cy="1464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734579"/>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190EF-3499-46F2-8758-11FFECDAADC9}"/>
              </a:ext>
            </a:extLst>
          </p:cNvPr>
          <p:cNvSpPr>
            <a:spLocks noGrp="1"/>
          </p:cNvSpPr>
          <p:nvPr>
            <p:ph type="title"/>
          </p:nvPr>
        </p:nvSpPr>
        <p:spPr/>
        <p:txBody>
          <a:bodyPr/>
          <a:lstStyle/>
          <a:p>
            <a:r>
              <a:rPr lang="en-US" dirty="0"/>
              <a:t>Course Conclusion </a:t>
            </a:r>
          </a:p>
        </p:txBody>
      </p:sp>
      <p:sp>
        <p:nvSpPr>
          <p:cNvPr id="3" name="Content Placeholder 2">
            <a:extLst>
              <a:ext uri="{FF2B5EF4-FFF2-40B4-BE49-F238E27FC236}">
                <a16:creationId xmlns:a16="http://schemas.microsoft.com/office/drawing/2014/main" id="{4D9F920F-8D92-40EA-8BBA-BB9CA2D5A52C}"/>
              </a:ext>
            </a:extLst>
          </p:cNvPr>
          <p:cNvSpPr>
            <a:spLocks noGrp="1"/>
          </p:cNvSpPr>
          <p:nvPr>
            <p:ph idx="1"/>
          </p:nvPr>
        </p:nvSpPr>
        <p:spPr/>
        <p:txBody>
          <a:bodyPr/>
          <a:lstStyle/>
          <a:p>
            <a:pPr marL="457200" indent="-457200">
              <a:buFont typeface="Wingdings" panose="05000000000000000000" pitchFamily="2" charset="2"/>
              <a:buChar char="Ø"/>
            </a:pPr>
            <a:r>
              <a:rPr lang="en-US" sz="2800" dirty="0"/>
              <a:t>What is one thing that you learned today that you will take back to your organization and apply?  </a:t>
            </a:r>
          </a:p>
          <a:p>
            <a:pPr marL="457200" indent="-457200">
              <a:buFont typeface="Wingdings" panose="05000000000000000000" pitchFamily="2" charset="2"/>
              <a:buChar char="Ø"/>
            </a:pPr>
            <a:endParaRPr lang="en-US" sz="2800" dirty="0"/>
          </a:p>
          <a:p>
            <a:pPr marL="457200" indent="-457200">
              <a:buFont typeface="Wingdings" panose="05000000000000000000" pitchFamily="2" charset="2"/>
              <a:buChar char="Ø"/>
            </a:pPr>
            <a:r>
              <a:rPr lang="en-US" sz="2800" dirty="0"/>
              <a:t>Any Questions? </a:t>
            </a:r>
          </a:p>
        </p:txBody>
      </p:sp>
    </p:spTree>
    <p:extLst>
      <p:ext uri="{BB962C8B-B14F-4D97-AF65-F5344CB8AC3E}">
        <p14:creationId xmlns:p14="http://schemas.microsoft.com/office/powerpoint/2010/main" val="2264787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E8211-F477-4D5F-8C1E-929256CD7D6A}"/>
              </a:ext>
            </a:extLst>
          </p:cNvPr>
          <p:cNvSpPr>
            <a:spLocks noGrp="1"/>
          </p:cNvSpPr>
          <p:nvPr>
            <p:ph type="title"/>
          </p:nvPr>
        </p:nvSpPr>
        <p:spPr>
          <a:xfrm>
            <a:off x="228600" y="685800"/>
            <a:ext cx="8686800" cy="1143000"/>
          </a:xfrm>
        </p:spPr>
        <p:txBody>
          <a:bodyPr/>
          <a:lstStyle/>
          <a:p>
            <a:r>
              <a:rPr lang="en-US" sz="4800" dirty="0">
                <a:solidFill>
                  <a:srgbClr val="CEDC00"/>
                </a:solidFill>
              </a:rPr>
              <a:t>Overview of Today</a:t>
            </a:r>
          </a:p>
        </p:txBody>
      </p:sp>
      <p:pic>
        <p:nvPicPr>
          <p:cNvPr id="9" name="Picture 6" descr="http://www.windowstalk.org/wp-content/uploads/2013/03/MC900431629.png">
            <a:extLst>
              <a:ext uri="{FF2B5EF4-FFF2-40B4-BE49-F238E27FC236}">
                <a16:creationId xmlns:a16="http://schemas.microsoft.com/office/drawing/2014/main" id="{69C5E908-4483-44ED-8EC8-C35A26C8C607}"/>
              </a:ext>
            </a:extLst>
          </p:cNvPr>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3200400" y="2590800"/>
            <a:ext cx="2743200" cy="274320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0595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D5D999-6B8F-4C60-96A4-75D8BA89B7DB}"/>
              </a:ext>
            </a:extLst>
          </p:cNvPr>
          <p:cNvSpPr>
            <a:spLocks noGrp="1"/>
          </p:cNvSpPr>
          <p:nvPr>
            <p:ph type="title"/>
          </p:nvPr>
        </p:nvSpPr>
        <p:spPr/>
        <p:txBody>
          <a:bodyPr/>
          <a:lstStyle/>
          <a:p>
            <a:r>
              <a:rPr lang="en-US" dirty="0">
                <a:solidFill>
                  <a:srgbClr val="CEDC00"/>
                </a:solidFill>
              </a:rPr>
              <a:t>Today’s Agenda</a:t>
            </a:r>
          </a:p>
        </p:txBody>
      </p:sp>
      <p:sp>
        <p:nvSpPr>
          <p:cNvPr id="7" name="Content Placeholder 6">
            <a:extLst>
              <a:ext uri="{FF2B5EF4-FFF2-40B4-BE49-F238E27FC236}">
                <a16:creationId xmlns:a16="http://schemas.microsoft.com/office/drawing/2014/main" id="{0E037F6D-C1EE-45AA-96F8-782F77784D78}"/>
              </a:ext>
            </a:extLst>
          </p:cNvPr>
          <p:cNvSpPr>
            <a:spLocks noGrp="1"/>
          </p:cNvSpPr>
          <p:nvPr>
            <p:ph idx="1"/>
          </p:nvPr>
        </p:nvSpPr>
        <p:spPr>
          <a:xfrm>
            <a:off x="914400" y="2057400"/>
            <a:ext cx="7315200" cy="2819400"/>
          </a:xfrm>
        </p:spPr>
        <p:txBody>
          <a:bodyPr anchor="ctr" anchorCtr="0"/>
          <a:lstStyle/>
          <a:p>
            <a:pPr marL="1828800" indent="-1828800">
              <a:spcBef>
                <a:spcPts val="300"/>
              </a:spcBef>
              <a:buClr>
                <a:srgbClr val="CEDC00"/>
              </a:buClr>
              <a:tabLst>
                <a:tab pos="1828800" algn="l"/>
              </a:tabLst>
            </a:pPr>
            <a:r>
              <a:rPr lang="en-US" sz="2200" dirty="0">
                <a:solidFill>
                  <a:srgbClr val="CEDC00"/>
                </a:solidFill>
              </a:rPr>
              <a:t>10:30a-10:45a</a:t>
            </a:r>
            <a:r>
              <a:rPr lang="en-US" sz="2200" dirty="0"/>
              <a:t>	Welcome and Overview</a:t>
            </a:r>
          </a:p>
          <a:p>
            <a:pPr marL="1828800" indent="-1828800">
              <a:spcBef>
                <a:spcPts val="300"/>
              </a:spcBef>
              <a:buClr>
                <a:srgbClr val="CEDC00"/>
              </a:buClr>
              <a:tabLst>
                <a:tab pos="1828800" algn="l"/>
              </a:tabLst>
            </a:pPr>
            <a:r>
              <a:rPr lang="en-US" sz="2200" dirty="0">
                <a:solidFill>
                  <a:srgbClr val="CEDC00"/>
                </a:solidFill>
              </a:rPr>
              <a:t>10:45a-11:15a</a:t>
            </a:r>
            <a:r>
              <a:rPr lang="en-US" sz="2200" dirty="0"/>
              <a:t>	Module 1: Basics of an </a:t>
            </a:r>
            <a:r>
              <a:rPr lang="en-US" sz="2200" dirty="0" err="1"/>
              <a:t>HVA</a:t>
            </a:r>
            <a:endParaRPr lang="en-US" sz="2200" dirty="0"/>
          </a:p>
          <a:p>
            <a:pPr marL="1828800" indent="-1828800">
              <a:spcBef>
                <a:spcPts val="300"/>
              </a:spcBef>
              <a:buClr>
                <a:srgbClr val="CEDC00"/>
              </a:buClr>
              <a:tabLst>
                <a:tab pos="1828800" algn="l"/>
              </a:tabLst>
            </a:pPr>
            <a:r>
              <a:rPr lang="en-US" sz="2200" dirty="0">
                <a:solidFill>
                  <a:srgbClr val="CEDC00"/>
                </a:solidFill>
              </a:rPr>
              <a:t>11:15a-11:45a </a:t>
            </a:r>
            <a:r>
              <a:rPr lang="en-US" sz="2200" dirty="0"/>
              <a:t>	Module 2: Tools to Assist with an </a:t>
            </a:r>
            <a:r>
              <a:rPr lang="en-US" sz="2200" dirty="0" err="1"/>
              <a:t>HVA</a:t>
            </a:r>
            <a:endParaRPr lang="en-US" sz="2200" dirty="0"/>
          </a:p>
          <a:p>
            <a:pPr marL="1828800" indent="-1828800">
              <a:spcBef>
                <a:spcPts val="300"/>
              </a:spcBef>
              <a:buClr>
                <a:srgbClr val="CEDC00"/>
              </a:buClr>
              <a:tabLst>
                <a:tab pos="1828800" algn="l"/>
              </a:tabLst>
            </a:pPr>
            <a:r>
              <a:rPr lang="en-US" sz="2200" dirty="0">
                <a:solidFill>
                  <a:srgbClr val="CEDC00"/>
                </a:solidFill>
              </a:rPr>
              <a:t>11:45a-12:00p</a:t>
            </a:r>
            <a:r>
              <a:rPr lang="en-US" sz="2200" dirty="0"/>
              <a:t>	</a:t>
            </a:r>
            <a:r>
              <a:rPr lang="en-US" sz="2200" b="1" dirty="0">
                <a:solidFill>
                  <a:srgbClr val="00B0F0"/>
                </a:solidFill>
                <a:effectLst>
                  <a:outerShdw blurRad="38100" dist="38100" dir="2700000" algn="tl">
                    <a:srgbClr val="000000">
                      <a:alpha val="43137"/>
                    </a:srgbClr>
                  </a:outerShdw>
                </a:effectLst>
              </a:rPr>
              <a:t>Break/ Working Lunch</a:t>
            </a:r>
          </a:p>
          <a:p>
            <a:pPr marL="1828800" indent="-1828800">
              <a:spcBef>
                <a:spcPts val="300"/>
              </a:spcBef>
              <a:buClr>
                <a:srgbClr val="CEDC00"/>
              </a:buClr>
              <a:tabLst>
                <a:tab pos="1828800" algn="l"/>
              </a:tabLst>
            </a:pPr>
            <a:r>
              <a:rPr lang="en-US" sz="2200" dirty="0">
                <a:solidFill>
                  <a:srgbClr val="CEDC00"/>
                </a:solidFill>
              </a:rPr>
              <a:t>12:00p-12:30p</a:t>
            </a:r>
            <a:r>
              <a:rPr lang="en-US" sz="2200" dirty="0"/>
              <a:t>	Module 3: Application of an </a:t>
            </a:r>
            <a:r>
              <a:rPr lang="en-US" sz="2200" dirty="0" err="1"/>
              <a:t>HVA</a:t>
            </a:r>
            <a:endParaRPr lang="en-US" sz="2200" dirty="0"/>
          </a:p>
          <a:p>
            <a:pPr marL="1828800" indent="-1828800">
              <a:spcBef>
                <a:spcPts val="300"/>
              </a:spcBef>
              <a:buClr>
                <a:srgbClr val="CEDC00"/>
              </a:buClr>
              <a:tabLst>
                <a:tab pos="1828800" algn="l"/>
              </a:tabLst>
            </a:pPr>
            <a:r>
              <a:rPr lang="en-US" sz="2200" dirty="0">
                <a:solidFill>
                  <a:srgbClr val="CEDC00"/>
                </a:solidFill>
              </a:rPr>
              <a:t>12:30p-1:15p</a:t>
            </a:r>
            <a:r>
              <a:rPr lang="en-US" sz="2200" dirty="0"/>
              <a:t>	Module 4: Regional </a:t>
            </a:r>
            <a:r>
              <a:rPr lang="en-US" sz="2200" dirty="0" err="1"/>
              <a:t>HVA</a:t>
            </a:r>
            <a:endParaRPr lang="en-US" sz="2200" dirty="0"/>
          </a:p>
          <a:p>
            <a:pPr marL="1828800" indent="-1828800">
              <a:spcBef>
                <a:spcPts val="300"/>
              </a:spcBef>
              <a:buClr>
                <a:srgbClr val="CEDC00"/>
              </a:buClr>
              <a:tabLst>
                <a:tab pos="1828800" algn="l"/>
              </a:tabLst>
            </a:pPr>
            <a:r>
              <a:rPr lang="en-US" sz="2200" dirty="0">
                <a:solidFill>
                  <a:srgbClr val="CEDC00"/>
                </a:solidFill>
              </a:rPr>
              <a:t>1:15p-1:30p</a:t>
            </a:r>
            <a:r>
              <a:rPr lang="en-US" sz="2200" dirty="0"/>
              <a:t>	Questions and Conclusion</a:t>
            </a:r>
          </a:p>
        </p:txBody>
      </p:sp>
    </p:spTree>
    <p:extLst>
      <p:ext uri="{BB962C8B-B14F-4D97-AF65-F5344CB8AC3E}">
        <p14:creationId xmlns:p14="http://schemas.microsoft.com/office/powerpoint/2010/main" val="237460177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8A0157-74D9-4529-B4D2-10AC2672A05B}"/>
              </a:ext>
            </a:extLst>
          </p:cNvPr>
          <p:cNvSpPr>
            <a:spLocks noGrp="1"/>
          </p:cNvSpPr>
          <p:nvPr>
            <p:ph type="title"/>
          </p:nvPr>
        </p:nvSpPr>
        <p:spPr/>
        <p:txBody>
          <a:bodyPr/>
          <a:lstStyle/>
          <a:p>
            <a:r>
              <a:rPr lang="en-US" dirty="0">
                <a:solidFill>
                  <a:srgbClr val="CEDC00"/>
                </a:solidFill>
              </a:rPr>
              <a:t>Terminal Objective</a:t>
            </a:r>
          </a:p>
        </p:txBody>
      </p:sp>
      <p:sp>
        <p:nvSpPr>
          <p:cNvPr id="4" name="Content Placeholder 3">
            <a:extLst>
              <a:ext uri="{FF2B5EF4-FFF2-40B4-BE49-F238E27FC236}">
                <a16:creationId xmlns:a16="http://schemas.microsoft.com/office/drawing/2014/main" id="{3BA729F9-EE8D-4187-9AD0-67BF2656AEF4}"/>
              </a:ext>
            </a:extLst>
          </p:cNvPr>
          <p:cNvSpPr>
            <a:spLocks noGrp="1"/>
          </p:cNvSpPr>
          <p:nvPr>
            <p:ph idx="1"/>
          </p:nvPr>
        </p:nvSpPr>
        <p:spPr/>
        <p:txBody>
          <a:bodyPr/>
          <a:lstStyle/>
          <a:p>
            <a:pPr lvl="1"/>
            <a:r>
              <a:rPr lang="en-US" altLang="en-US" sz="2800" dirty="0"/>
              <a:t>By the end of this training, the participant will be able to develop a relevant and effective Hazard Vulnerability Analysis based on current standards and best practices in the healthcare emergency preparedness field.</a:t>
            </a:r>
          </a:p>
        </p:txBody>
      </p:sp>
    </p:spTree>
    <p:extLst>
      <p:ext uri="{BB962C8B-B14F-4D97-AF65-F5344CB8AC3E}">
        <p14:creationId xmlns:p14="http://schemas.microsoft.com/office/powerpoint/2010/main" val="278190951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E5149-A487-488B-9E7A-14CAA0274979}"/>
              </a:ext>
            </a:extLst>
          </p:cNvPr>
          <p:cNvSpPr>
            <a:spLocks noGrp="1"/>
          </p:cNvSpPr>
          <p:nvPr>
            <p:ph type="title"/>
          </p:nvPr>
        </p:nvSpPr>
        <p:spPr/>
        <p:txBody>
          <a:bodyPr/>
          <a:lstStyle/>
          <a:p>
            <a:r>
              <a:rPr lang="en-US" dirty="0"/>
              <a:t>Enabling Objectives</a:t>
            </a:r>
          </a:p>
        </p:txBody>
      </p:sp>
      <p:sp>
        <p:nvSpPr>
          <p:cNvPr id="3" name="Content Placeholder 2">
            <a:extLst>
              <a:ext uri="{FF2B5EF4-FFF2-40B4-BE49-F238E27FC236}">
                <a16:creationId xmlns:a16="http://schemas.microsoft.com/office/drawing/2014/main" id="{01AAE85C-B29A-4F4D-B87B-C36498AF5570}"/>
              </a:ext>
            </a:extLst>
          </p:cNvPr>
          <p:cNvSpPr>
            <a:spLocks noGrp="1"/>
          </p:cNvSpPr>
          <p:nvPr>
            <p:ph idx="1"/>
          </p:nvPr>
        </p:nvSpPr>
        <p:spPr/>
        <p:txBody>
          <a:bodyPr/>
          <a:lstStyle/>
          <a:p>
            <a:r>
              <a:rPr lang="en-US" dirty="0"/>
              <a:t>The participant can:</a:t>
            </a:r>
          </a:p>
          <a:p>
            <a:pPr marL="457200" indent="-457200">
              <a:buFont typeface="Wingdings" panose="05000000000000000000" pitchFamily="2" charset="2"/>
              <a:buChar char="Ø"/>
            </a:pPr>
            <a:r>
              <a:rPr lang="en-US" dirty="0"/>
              <a:t>Describe the fundamental components of an </a:t>
            </a:r>
            <a:r>
              <a:rPr lang="en-US" dirty="0" err="1"/>
              <a:t>HVA</a:t>
            </a:r>
            <a:endParaRPr lang="en-US" dirty="0"/>
          </a:p>
          <a:p>
            <a:pPr marL="457200" indent="-457200">
              <a:buFont typeface="Wingdings" panose="05000000000000000000" pitchFamily="2" charset="2"/>
              <a:buChar char="Ø"/>
            </a:pPr>
            <a:r>
              <a:rPr lang="en-US" dirty="0"/>
              <a:t>Describe the basic process involved in developing an </a:t>
            </a:r>
            <a:r>
              <a:rPr lang="en-US" dirty="0" err="1"/>
              <a:t>HVA</a:t>
            </a:r>
            <a:endParaRPr lang="en-US" dirty="0"/>
          </a:p>
          <a:p>
            <a:pPr marL="457200" indent="-457200">
              <a:buFont typeface="Wingdings" panose="05000000000000000000" pitchFamily="2" charset="2"/>
              <a:buChar char="Ø"/>
            </a:pPr>
            <a:r>
              <a:rPr lang="en-US" dirty="0"/>
              <a:t>Identify multiple tools available to conduct an </a:t>
            </a:r>
            <a:r>
              <a:rPr lang="en-US" dirty="0" err="1"/>
              <a:t>HVA</a:t>
            </a:r>
            <a:endParaRPr lang="en-US" dirty="0"/>
          </a:p>
          <a:p>
            <a:pPr marL="457200" indent="-457200">
              <a:buFont typeface="Wingdings" panose="05000000000000000000" pitchFamily="2" charset="2"/>
              <a:buChar char="Ø"/>
            </a:pPr>
            <a:r>
              <a:rPr lang="en-US" dirty="0"/>
              <a:t>Describe how to utilize the information from an </a:t>
            </a:r>
            <a:r>
              <a:rPr lang="en-US" dirty="0" err="1"/>
              <a:t>HVA</a:t>
            </a:r>
            <a:endParaRPr lang="en-US" dirty="0"/>
          </a:p>
          <a:p>
            <a:pPr marL="457200" indent="-457200">
              <a:buFont typeface="Wingdings" panose="05000000000000000000" pitchFamily="2" charset="2"/>
              <a:buChar char="Ø"/>
            </a:pPr>
            <a:r>
              <a:rPr lang="en-US" dirty="0"/>
              <a:t>Develop a Regional </a:t>
            </a:r>
            <a:r>
              <a:rPr lang="en-US" dirty="0" err="1"/>
              <a:t>HVA</a:t>
            </a:r>
            <a:endParaRPr lang="en-US" dirty="0"/>
          </a:p>
        </p:txBody>
      </p:sp>
    </p:spTree>
    <p:extLst>
      <p:ext uri="{BB962C8B-B14F-4D97-AF65-F5344CB8AC3E}">
        <p14:creationId xmlns:p14="http://schemas.microsoft.com/office/powerpoint/2010/main" val="24607453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E8211-F477-4D5F-8C1E-929256CD7D6A}"/>
              </a:ext>
            </a:extLst>
          </p:cNvPr>
          <p:cNvSpPr>
            <a:spLocks noGrp="1"/>
          </p:cNvSpPr>
          <p:nvPr>
            <p:ph type="title"/>
          </p:nvPr>
        </p:nvSpPr>
        <p:spPr>
          <a:xfrm>
            <a:off x="228600" y="685800"/>
            <a:ext cx="8686800" cy="1143000"/>
          </a:xfrm>
        </p:spPr>
        <p:txBody>
          <a:bodyPr/>
          <a:lstStyle/>
          <a:p>
            <a:r>
              <a:rPr lang="en-US" sz="4800" dirty="0">
                <a:solidFill>
                  <a:srgbClr val="CEDC00"/>
                </a:solidFill>
              </a:rPr>
              <a:t>Module 1: Basics of an </a:t>
            </a:r>
            <a:r>
              <a:rPr lang="en-US" sz="4800" dirty="0" err="1">
                <a:solidFill>
                  <a:srgbClr val="CEDC00"/>
                </a:solidFill>
              </a:rPr>
              <a:t>HVA</a:t>
            </a:r>
            <a:r>
              <a:rPr lang="en-US" sz="4800" dirty="0">
                <a:solidFill>
                  <a:srgbClr val="CEDC00"/>
                </a:solidFill>
              </a:rPr>
              <a:t> </a:t>
            </a:r>
          </a:p>
        </p:txBody>
      </p:sp>
      <p:pic>
        <p:nvPicPr>
          <p:cNvPr id="9" name="Picture 8" descr="Image result for building blocks">
            <a:extLst>
              <a:ext uri="{FF2B5EF4-FFF2-40B4-BE49-F238E27FC236}">
                <a16:creationId xmlns:a16="http://schemas.microsoft.com/office/drawing/2014/main" id="{E26C657E-FB76-479F-BF3D-A98014F8E7A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091796" y="2590800"/>
            <a:ext cx="2960409" cy="2743200"/>
          </a:xfrm>
          <a:prstGeom prst="rect">
            <a:avLst/>
          </a:prstGeom>
          <a:noFill/>
          <a:extLst>
            <a:ext uri="{909E8E84-426E-40DD-AFC4-6F175D3DCCD1}">
              <a14:hiddenFill xmlns:a14="http://schemas.microsoft.com/office/drawing/2010/main">
                <a:solidFill>
                  <a:srgbClr val="FFFFFF"/>
                </a:solidFill>
              </a14:hiddenFill>
            </a:ext>
          </a:extLst>
        </p:spPr>
      </p:pic>
      <p:sp>
        <p:nvSpPr>
          <p:cNvPr id="4" name="Trapezoid 3">
            <a:extLst>
              <a:ext uri="{FF2B5EF4-FFF2-40B4-BE49-F238E27FC236}">
                <a16:creationId xmlns:a16="http://schemas.microsoft.com/office/drawing/2014/main" id="{DF27EC07-90FC-42FF-9429-24CC916A5927}"/>
              </a:ext>
            </a:extLst>
          </p:cNvPr>
          <p:cNvSpPr/>
          <p:nvPr/>
        </p:nvSpPr>
        <p:spPr>
          <a:xfrm rot="18900000">
            <a:off x="-613893" y="302093"/>
            <a:ext cx="2370787" cy="538816"/>
          </a:xfrm>
          <a:prstGeom prst="trapezoid">
            <a:avLst>
              <a:gd name="adj" fmla="val 100580"/>
            </a:avLst>
          </a:prstGeom>
          <a:solidFill>
            <a:srgbClr val="FFFFFF">
              <a:alpha val="50196"/>
            </a:srgbClr>
          </a:solidFill>
          <a:ln>
            <a:solidFill>
              <a:srgbClr val="CED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2"/>
                </a:solidFill>
                <a:latin typeface="+mj-lt"/>
              </a:rPr>
              <a:t>10:45-11:15</a:t>
            </a:r>
          </a:p>
        </p:txBody>
      </p:sp>
    </p:spTree>
    <p:extLst>
      <p:ext uri="{BB962C8B-B14F-4D97-AF65-F5344CB8AC3E}">
        <p14:creationId xmlns:p14="http://schemas.microsoft.com/office/powerpoint/2010/main" val="3310705977"/>
      </p:ext>
    </p:extLst>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MA Theme - Dark 2017">
  <a:themeElements>
    <a:clrScheme name="Custom 4">
      <a:dk1>
        <a:srgbClr val="FFFFFF"/>
      </a:dk1>
      <a:lt1>
        <a:sysClr val="window" lastClr="FFFFFF"/>
      </a:lt1>
      <a:dk2>
        <a:srgbClr val="000000"/>
      </a:dk2>
      <a:lt2>
        <a:srgbClr val="D2D2D2"/>
      </a:lt2>
      <a:accent1>
        <a:srgbClr val="9C007F"/>
      </a:accent1>
      <a:accent2>
        <a:srgbClr val="FFFFFF"/>
      </a:accent2>
      <a:accent3>
        <a:srgbClr val="CFAD4D"/>
      </a:accent3>
      <a:accent4>
        <a:srgbClr val="595959"/>
      </a:accent4>
      <a:accent5>
        <a:srgbClr val="005BD3"/>
      </a:accent5>
      <a:accent6>
        <a:srgbClr val="00349E"/>
      </a:accent6>
      <a:hlink>
        <a:srgbClr val="17BBFD"/>
      </a:hlink>
      <a:folHlink>
        <a:srgbClr val="FF79C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CEMA Theme - Dark 2017" id="{9362EAF1-DFA0-48EE-BDC4-D775266C58A4}" vid="{153427A3-8B3B-4A73-A8AB-70F54ADE7F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23872</TotalTime>
  <Words>2025</Words>
  <Application>Microsoft Office PowerPoint</Application>
  <PresentationFormat>On-screen Show (4:3)</PresentationFormat>
  <Paragraphs>262</Paragraphs>
  <Slides>41</Slides>
  <Notes>30</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ＭＳ Ｐゴシック</vt:lpstr>
      <vt:lpstr>ＭＳ Ｐゴシック</vt:lpstr>
      <vt:lpstr>Arial</vt:lpstr>
      <vt:lpstr>Calibri</vt:lpstr>
      <vt:lpstr>Constantia</vt:lpstr>
      <vt:lpstr>Georgia</vt:lpstr>
      <vt:lpstr>Wingdings</vt:lpstr>
      <vt:lpstr>Wingdings 2</vt:lpstr>
      <vt:lpstr>CEMA Theme - Dark 2017</vt:lpstr>
      <vt:lpstr>Hazard Vulnerability Analysis</vt:lpstr>
      <vt:lpstr>PowerPoint Presentation</vt:lpstr>
      <vt:lpstr>Introduction- Participants</vt:lpstr>
      <vt:lpstr>Introduction- Facilitator</vt:lpstr>
      <vt:lpstr>Overview of Today</vt:lpstr>
      <vt:lpstr>Today’s Agenda</vt:lpstr>
      <vt:lpstr>Terminal Objective</vt:lpstr>
      <vt:lpstr>Enabling Objectives</vt:lpstr>
      <vt:lpstr>Module 1: Basics of an HVA </vt:lpstr>
      <vt:lpstr>Basics of an HVA</vt:lpstr>
      <vt:lpstr>Formula</vt:lpstr>
      <vt:lpstr>Probability </vt:lpstr>
      <vt:lpstr>Impacts</vt:lpstr>
      <vt:lpstr>Preparedness</vt:lpstr>
      <vt:lpstr>Risk</vt:lpstr>
      <vt:lpstr>Requirements- CMS EP CoPs</vt:lpstr>
      <vt:lpstr>Requirements- TJC </vt:lpstr>
      <vt:lpstr>Questions about Module 1?</vt:lpstr>
      <vt:lpstr>Module 2: Tools to Assist with an HVA</vt:lpstr>
      <vt:lpstr>Tools to Assist with an HVA</vt:lpstr>
      <vt:lpstr>Kaiser Permanente HVA</vt:lpstr>
      <vt:lpstr>2014 Template </vt:lpstr>
      <vt:lpstr>2017 Template </vt:lpstr>
      <vt:lpstr>Content Customization</vt:lpstr>
      <vt:lpstr>Questions about Module 2?</vt:lpstr>
      <vt:lpstr>Break Time!</vt:lpstr>
      <vt:lpstr>Module 3: Application of the HVA </vt:lpstr>
      <vt:lpstr>Application of an HVA</vt:lpstr>
      <vt:lpstr>Preparedness Cycle </vt:lpstr>
      <vt:lpstr>Planning</vt:lpstr>
      <vt:lpstr>Planning cont.</vt:lpstr>
      <vt:lpstr>Organize and Equip</vt:lpstr>
      <vt:lpstr>Training</vt:lpstr>
      <vt:lpstr>Exercising </vt:lpstr>
      <vt:lpstr>Requirements- TJC </vt:lpstr>
      <vt:lpstr>Questions about Module 3?</vt:lpstr>
      <vt:lpstr>Module 4: Regional HVA</vt:lpstr>
      <vt:lpstr>Regional HVA</vt:lpstr>
      <vt:lpstr>PowerPoint Presentation</vt:lpstr>
      <vt:lpstr>Questions about Module 4?</vt:lpstr>
      <vt:lpstr>Course 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Name]</dc:title>
  <dc:creator>CEMA, Inc.  |  www.cema.biz</dc:creator>
  <cp:lastModifiedBy>John Maatz</cp:lastModifiedBy>
  <cp:revision>542</cp:revision>
  <dcterms:created xsi:type="dcterms:W3CDTF">2015-08-31T12:24:13Z</dcterms:created>
  <dcterms:modified xsi:type="dcterms:W3CDTF">2019-04-18T20:56:04Z</dcterms:modified>
</cp:coreProperties>
</file>