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06" r:id="rId2"/>
    <p:sldId id="310" r:id="rId3"/>
    <p:sldId id="309" r:id="rId4"/>
    <p:sldId id="308" r:id="rId5"/>
    <p:sldId id="311" r:id="rId6"/>
    <p:sldId id="256" r:id="rId7"/>
    <p:sldId id="257" r:id="rId8"/>
    <p:sldId id="289" r:id="rId9"/>
    <p:sldId id="259" r:id="rId10"/>
    <p:sldId id="258" r:id="rId11"/>
    <p:sldId id="290" r:id="rId12"/>
    <p:sldId id="261" r:id="rId13"/>
    <p:sldId id="262" r:id="rId14"/>
    <p:sldId id="263" r:id="rId15"/>
    <p:sldId id="264" r:id="rId16"/>
    <p:sldId id="266" r:id="rId17"/>
    <p:sldId id="267" r:id="rId18"/>
    <p:sldId id="260" r:id="rId19"/>
    <p:sldId id="291" r:id="rId20"/>
    <p:sldId id="265" r:id="rId21"/>
    <p:sldId id="268" r:id="rId22"/>
    <p:sldId id="269" r:id="rId23"/>
    <p:sldId id="270" r:id="rId24"/>
    <p:sldId id="271" r:id="rId25"/>
    <p:sldId id="292" r:id="rId26"/>
    <p:sldId id="274" r:id="rId27"/>
    <p:sldId id="294" r:id="rId28"/>
    <p:sldId id="295" r:id="rId29"/>
    <p:sldId id="293" r:id="rId30"/>
    <p:sldId id="297" r:id="rId31"/>
    <p:sldId id="298" r:id="rId32"/>
    <p:sldId id="276" r:id="rId33"/>
    <p:sldId id="277" r:id="rId34"/>
    <p:sldId id="278" r:id="rId35"/>
    <p:sldId id="296" r:id="rId36"/>
    <p:sldId id="279" r:id="rId37"/>
    <p:sldId id="299" r:id="rId38"/>
    <p:sldId id="300" r:id="rId39"/>
    <p:sldId id="301" r:id="rId40"/>
    <p:sldId id="304" r:id="rId41"/>
    <p:sldId id="302" r:id="rId42"/>
    <p:sldId id="303" r:id="rId43"/>
    <p:sldId id="280" r:id="rId44"/>
    <p:sldId id="284" r:id="rId45"/>
    <p:sldId id="286" r:id="rId46"/>
    <p:sldId id="287" r:id="rId47"/>
    <p:sldId id="288" r:id="rId48"/>
    <p:sldId id="312" r:id="rId49"/>
    <p:sldId id="305" r:id="rId5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BF34588-2810-4CB5-B58A-15A739B49F44}">
          <p14:sldIdLst>
            <p14:sldId id="306"/>
            <p14:sldId id="310"/>
            <p14:sldId id="309"/>
            <p14:sldId id="308"/>
            <p14:sldId id="311"/>
            <p14:sldId id="256"/>
            <p14:sldId id="257"/>
            <p14:sldId id="289"/>
            <p14:sldId id="259"/>
            <p14:sldId id="258"/>
            <p14:sldId id="290"/>
            <p14:sldId id="261"/>
            <p14:sldId id="262"/>
            <p14:sldId id="263"/>
            <p14:sldId id="264"/>
            <p14:sldId id="266"/>
            <p14:sldId id="267"/>
            <p14:sldId id="260"/>
            <p14:sldId id="291"/>
            <p14:sldId id="265"/>
            <p14:sldId id="268"/>
            <p14:sldId id="269"/>
            <p14:sldId id="270"/>
            <p14:sldId id="271"/>
            <p14:sldId id="292"/>
            <p14:sldId id="274"/>
            <p14:sldId id="294"/>
            <p14:sldId id="295"/>
            <p14:sldId id="293"/>
            <p14:sldId id="297"/>
            <p14:sldId id="298"/>
            <p14:sldId id="276"/>
            <p14:sldId id="277"/>
            <p14:sldId id="278"/>
            <p14:sldId id="296"/>
            <p14:sldId id="279"/>
            <p14:sldId id="299"/>
            <p14:sldId id="300"/>
            <p14:sldId id="301"/>
            <p14:sldId id="304"/>
            <p14:sldId id="302"/>
            <p14:sldId id="303"/>
            <p14:sldId id="280"/>
            <p14:sldId id="284"/>
            <p14:sldId id="286"/>
            <p14:sldId id="287"/>
            <p14:sldId id="288"/>
            <p14:sldId id="312"/>
            <p14:sldId id="305"/>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5" d="100"/>
          <a:sy n="85" d="100"/>
        </p:scale>
        <p:origin x="1406"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61744C0-E8CB-4D7C-8714-544424301BD8}" type="datetimeFigureOut">
              <a:rPr lang="en-US" smtClean="0"/>
              <a:pPr/>
              <a:t>1/27/2023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D77699E-D6F7-4EE8-8180-C97D9A42B3FD}" type="slidenum">
              <a:rPr lang="en-US" smtClean="0"/>
              <a:pPr/>
              <a:t>‹#›</a:t>
            </a:fld>
            <a:endParaRPr lang="en-US"/>
          </a:p>
        </p:txBody>
      </p:sp>
    </p:spTree>
    <p:extLst>
      <p:ext uri="{BB962C8B-B14F-4D97-AF65-F5344CB8AC3E}">
        <p14:creationId xmlns:p14="http://schemas.microsoft.com/office/powerpoint/2010/main" val="1177480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5940" y="1621027"/>
            <a:ext cx="8072119" cy="148907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779" y="147637"/>
            <a:ext cx="7854441" cy="1367790"/>
          </a:xfrm>
          <a:prstGeom prst="rect">
            <a:avLst/>
          </a:prstGeom>
        </p:spPr>
        <p:txBody>
          <a:bodyPr wrap="square" lIns="0" tIns="0" rIns="0" bIns="0">
            <a:spAutoFit/>
          </a:bodyPr>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a:xfrm>
            <a:off x="535940" y="1621027"/>
            <a:ext cx="8072119" cy="20745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1/27/2023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niosh/npptl/topics/respirators/disp_part/default.htm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phe.gov/preparedness/planning/hpp/pages/default.aspx%23:~:text=HPP%20is%20the%20primary%20source%20of%20federal%20funding,through%20the%20development%20of%20health%20care%20coalitions%20(HCC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swhpp@sw-ems.org" TargetMode="External"/><Relationship Id="rId2" Type="http://schemas.openxmlformats.org/officeDocument/2006/relationships/hyperlink" Target="mailto:Kristin@sw-ems.org" TargetMode="External"/><Relationship Id="rId1" Type="http://schemas.openxmlformats.org/officeDocument/2006/relationships/slideLayout" Target="../slideLayouts/slideLayout2.xml"/><Relationship Id="rId4" Type="http://schemas.openxmlformats.org/officeDocument/2006/relationships/hyperlink" Target="mailto:director@sw-ems.org"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www.cdc.gov/coronavirus/2019-ncov/downloads/hcp/fs-respirator-on-off.pdf" TargetMode="External"/><Relationship Id="rId3" Type="http://schemas.openxmlformats.org/officeDocument/2006/relationships/hyperlink" Target="https://www.slideshare.net/SafetyGuy08/the-basics-of-respiratory-protection" TargetMode="External"/><Relationship Id="rId7" Type="http://schemas.openxmlformats.org/officeDocument/2006/relationships/hyperlink" Target="https://www.cdc.gov/hai/pdfs/ppe/ppeposter148.pdf" TargetMode="External"/><Relationship Id="rId2" Type="http://schemas.openxmlformats.org/officeDocument/2006/relationships/hyperlink" Target="https://doh.wa.gov/public-health-healthcare-providers/healthcare-professions-and-facilities/healthcare-associated-infections/respiratory-protection-program/fit-testing-training%23:~:text=There%20is%20no%20certification%20for%20the%20fit%20test,test%20according%20to%20L&amp;I%E2%80%99s%20rules.%20General%20Training%20Information" TargetMode="External"/><Relationship Id="rId1" Type="http://schemas.openxmlformats.org/officeDocument/2006/relationships/slideLayout" Target="../slideLayouts/slideLayout2.xml"/><Relationship Id="rId6" Type="http://schemas.openxmlformats.org/officeDocument/2006/relationships/hyperlink" Target="https://multimedia.3m.com/mws/media/811783O/1860-and-1860s-wear-it-right-poster.pdf" TargetMode="External"/><Relationship Id="rId5" Type="http://schemas.openxmlformats.org/officeDocument/2006/relationships/hyperlink" Target="https://www.3m.com/3M/en_US/respiratory-protection-us/support/center-for-respiratory-protection/medical-evaluation/" TargetMode="External"/><Relationship Id="rId10" Type="http://schemas.openxmlformats.org/officeDocument/2006/relationships/hyperlink" Target="https://www.osha.gov/laws-regs/regulations/standardnumber/1910/1910.134" TargetMode="External"/><Relationship Id="rId4" Type="http://schemas.openxmlformats.org/officeDocument/2006/relationships/hyperlink" Target="https://www.osha.gov/sites/default/files/publications/OSHA3790.pdf" TargetMode="External"/><Relationship Id="rId9" Type="http://schemas.openxmlformats.org/officeDocument/2006/relationships/hyperlink" Target="https://www.cdc.gov/niosh/npptl/topics/respirators/disp_part/default.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cdc.gov/coronavirus/2019-ncov/hcp/faq.html?CDC_AA_refVal=https://www.cdc.gov/coronavirus/2019-ncov/hcp/infection-control-faq.html"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685A-9AB9-8037-7544-AB6EDD57CB22}"/>
              </a:ext>
            </a:extLst>
          </p:cNvPr>
          <p:cNvSpPr>
            <a:spLocks noGrp="1"/>
          </p:cNvSpPr>
          <p:nvPr>
            <p:ph type="title"/>
          </p:nvPr>
        </p:nvSpPr>
        <p:spPr>
          <a:xfrm>
            <a:off x="644777" y="381000"/>
            <a:ext cx="8270623" cy="1354217"/>
          </a:xfrm>
        </p:spPr>
        <p:txBody>
          <a:bodyPr/>
          <a:lstStyle/>
          <a:p>
            <a:r>
              <a:rPr lang="en-US" dirty="0"/>
              <a:t>What is a Healthcare Preparedness Coalition (HHC)?</a:t>
            </a:r>
          </a:p>
        </p:txBody>
      </p:sp>
      <p:sp>
        <p:nvSpPr>
          <p:cNvPr id="3" name="Text Placeholder 2">
            <a:extLst>
              <a:ext uri="{FF2B5EF4-FFF2-40B4-BE49-F238E27FC236}">
                <a16:creationId xmlns:a16="http://schemas.microsoft.com/office/drawing/2014/main" id="{A2019CBD-2BEB-4480-23CA-F3D333052220}"/>
              </a:ext>
            </a:extLst>
          </p:cNvPr>
          <p:cNvSpPr>
            <a:spLocks noGrp="1"/>
          </p:cNvSpPr>
          <p:nvPr>
            <p:ph type="body" idx="1"/>
          </p:nvPr>
        </p:nvSpPr>
        <p:spPr>
          <a:xfrm>
            <a:off x="535937" y="1828800"/>
            <a:ext cx="8072119" cy="4708981"/>
          </a:xfrm>
        </p:spPr>
        <p:txBody>
          <a:bodyPr/>
          <a:lstStyle/>
          <a:p>
            <a:endParaRPr lang="en-US" b="0" i="0" dirty="0">
              <a:solidFill>
                <a:srgbClr val="111111"/>
              </a:solidFill>
              <a:effectLst/>
              <a:latin typeface="Roboto" panose="02000000000000000000" pitchFamily="2" charset="0"/>
            </a:endParaRPr>
          </a:p>
          <a:p>
            <a:r>
              <a:rPr lang="en-US" b="0" i="0" dirty="0">
                <a:solidFill>
                  <a:srgbClr val="111111"/>
                </a:solidFill>
                <a:effectLst/>
                <a:latin typeface="Roboto" panose="02000000000000000000" pitchFamily="2" charset="0"/>
              </a:rPr>
              <a:t>The Healthcare Preparedness Program of the Assistant Secretary for Preparedness and Response defines HCCs as:</a:t>
            </a:r>
          </a:p>
          <a:p>
            <a:endParaRPr lang="en-US" dirty="0">
              <a:solidFill>
                <a:srgbClr val="111111"/>
              </a:solidFill>
              <a:latin typeface="Roboto" panose="02000000000000000000" pitchFamily="2" charset="0"/>
            </a:endParaRPr>
          </a:p>
          <a:p>
            <a:r>
              <a:rPr lang="en-US" b="0" i="0" dirty="0">
                <a:solidFill>
                  <a:srgbClr val="111111"/>
                </a:solidFill>
                <a:effectLst/>
                <a:latin typeface="Roboto" panose="02000000000000000000" pitchFamily="2" charset="0"/>
              </a:rPr>
              <a:t>"A formal collaboration among healthcare organizations and public and private partners that is organized to prepare for, respond to, and recover from an emergency, mass casualty or catastrophic event.“</a:t>
            </a:r>
          </a:p>
          <a:p>
            <a:r>
              <a:rPr lang="en-US" dirty="0">
                <a:solidFill>
                  <a:srgbClr val="111111"/>
                </a:solidFill>
                <a:latin typeface="Roboto" panose="02000000000000000000" pitchFamily="2" charset="0"/>
              </a:rPr>
              <a:t>------------------------------------------------------------------------------------------------------------------------------</a:t>
            </a:r>
            <a:endParaRPr lang="en-US" b="0" i="0" dirty="0">
              <a:solidFill>
                <a:srgbClr val="111111"/>
              </a:solidFill>
              <a:effectLst/>
              <a:latin typeface="Roboto" panose="02000000000000000000" pitchFamily="2" charset="0"/>
            </a:endParaRPr>
          </a:p>
          <a:p>
            <a:endParaRPr lang="en-US" dirty="0">
              <a:solidFill>
                <a:srgbClr val="111111"/>
              </a:solidFill>
              <a:latin typeface="Roboto" panose="02000000000000000000" pitchFamily="2" charset="0"/>
            </a:endParaRPr>
          </a:p>
          <a:p>
            <a:r>
              <a:rPr lang="en-US" b="0" i="0" dirty="0">
                <a:solidFill>
                  <a:srgbClr val="444444"/>
                </a:solidFill>
                <a:effectLst/>
                <a:latin typeface="Roboto" panose="02000000000000000000" pitchFamily="2" charset="0"/>
              </a:rPr>
              <a:t>HCCs are groups of local health care and responder organizations that work together on challenges and find solutions that improve emergency preparedness and the health and safety of their communities. </a:t>
            </a:r>
            <a:r>
              <a:rPr lang="en-US" b="0" i="1" dirty="0">
                <a:solidFill>
                  <a:srgbClr val="444444"/>
                </a:solidFill>
                <a:effectLst/>
                <a:latin typeface="Roboto" panose="02000000000000000000" pitchFamily="2" charset="0"/>
              </a:rPr>
              <a:t>HCCs reflect the unique needs and features of their local areas.</a:t>
            </a:r>
          </a:p>
          <a:p>
            <a:endParaRPr lang="en-US" i="1" dirty="0">
              <a:solidFill>
                <a:srgbClr val="444444"/>
              </a:solidFill>
              <a:latin typeface="Roboto" panose="02000000000000000000" pitchFamily="2" charset="0"/>
            </a:endParaRPr>
          </a:p>
          <a:p>
            <a:r>
              <a:rPr lang="en-US" i="1" dirty="0">
                <a:solidFill>
                  <a:srgbClr val="444444"/>
                </a:solidFill>
                <a:latin typeface="Roboto" panose="02000000000000000000" pitchFamily="2" charset="0"/>
              </a:rPr>
              <a:t>Membership may include: clinic</a:t>
            </a:r>
            <a:r>
              <a:rPr lang="en-US" i="1" dirty="0">
                <a:latin typeface="Roboto" panose="02000000000000000000" pitchFamily="2" charset="0"/>
              </a:rPr>
              <a:t>s</a:t>
            </a:r>
            <a:r>
              <a:rPr lang="en-US" i="1" dirty="0">
                <a:solidFill>
                  <a:srgbClr val="444444"/>
                </a:solidFill>
                <a:latin typeface="Roboto" panose="02000000000000000000" pitchFamily="2" charset="0"/>
              </a:rPr>
              <a:t>, hospitals, long-term care facilities, specialty health centers, emergency management, EMS, local public health/ tribal health, </a:t>
            </a:r>
            <a:r>
              <a:rPr lang="en-US" i="1" dirty="0">
                <a:latin typeface="Roboto" panose="02000000000000000000" pitchFamily="2" charset="0"/>
              </a:rPr>
              <a:t>&amp;</a:t>
            </a:r>
            <a:r>
              <a:rPr lang="en-US" i="1" dirty="0">
                <a:solidFill>
                  <a:srgbClr val="444444"/>
                </a:solidFill>
                <a:latin typeface="Roboto" panose="02000000000000000000" pitchFamily="2" charset="0"/>
              </a:rPr>
              <a:t> volunteer organizations</a:t>
            </a:r>
            <a:r>
              <a:rPr lang="en-US" i="1" dirty="0">
                <a:solidFill>
                  <a:srgbClr val="FF0000"/>
                </a:solidFill>
                <a:latin typeface="Roboto" panose="02000000000000000000" pitchFamily="2" charset="0"/>
              </a:rPr>
              <a:t>.</a:t>
            </a:r>
            <a:endParaRPr lang="en-US" i="1" dirty="0">
              <a:solidFill>
                <a:srgbClr val="FF0000"/>
              </a:solidFill>
            </a:endParaRPr>
          </a:p>
        </p:txBody>
      </p:sp>
    </p:spTree>
    <p:extLst>
      <p:ext uri="{BB962C8B-B14F-4D97-AF65-F5344CB8AC3E}">
        <p14:creationId xmlns:p14="http://schemas.microsoft.com/office/powerpoint/2010/main" val="3760395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535940" y="1524101"/>
            <a:ext cx="7722234" cy="3252814"/>
          </a:xfrm>
          <a:prstGeom prst="rect">
            <a:avLst/>
          </a:prstGeom>
        </p:spPr>
        <p:txBody>
          <a:bodyPr vert="horz" wrap="square" lIns="0" tIns="109855" rIns="0" bIns="0" rtlCol="0">
            <a:spAutoFit/>
          </a:bodyPr>
          <a:lstStyle/>
          <a:p>
            <a:pPr marL="342900" indent="-342900">
              <a:spcBef>
                <a:spcPts val="1000"/>
              </a:spcBef>
              <a:buFont typeface="Arial" panose="020B0604020202020204" pitchFamily="34" charset="0"/>
              <a:buChar char="•"/>
            </a:pPr>
            <a:r>
              <a:rPr lang="en-US" sz="2000" dirty="0">
                <a:cs typeface="Calibri"/>
              </a:rPr>
              <a:t>Employer must provide you with protection against known hazards in the workplace </a:t>
            </a:r>
          </a:p>
          <a:p>
            <a:pPr marL="861695" lvl="1" indent="-342900">
              <a:spcBef>
                <a:spcPts val="500"/>
              </a:spcBef>
              <a:buFont typeface="Arial" panose="020B0604020202020204" pitchFamily="34" charset="0"/>
              <a:buChar char="•"/>
            </a:pPr>
            <a:r>
              <a:rPr lang="en-US" sz="2000" dirty="0">
                <a:cs typeface="Calibri"/>
              </a:rPr>
              <a:t>OSHA Respiratory Protection Standard 29 CFR1910.134 and 29 CFR 1926.103</a:t>
            </a:r>
            <a:endParaRPr lang="en-US" sz="2000" dirty="0">
              <a:ea typeface="+mn-lt"/>
              <a:cs typeface="+mn-lt"/>
            </a:endParaRPr>
          </a:p>
          <a:p>
            <a:pPr marL="742950" lvl="1" indent="-285750">
              <a:buFont typeface="Arial" panose="020B0604020202020204" pitchFamily="34" charset="0"/>
              <a:buChar char="•"/>
            </a:pPr>
            <a:r>
              <a:rPr lang="en-US" sz="2000" b="1" dirty="0"/>
              <a:t>Currently, OSHA has a COVID-19 Healthcare Emergency Temporary Standard: 1910.502 – Healthcare </a:t>
            </a:r>
          </a:p>
          <a:p>
            <a:pPr lvl="2"/>
            <a:r>
              <a:rPr lang="en-US" sz="2000" dirty="0"/>
              <a:t>Applies to settings where employees provide healthcare services or healthcare support services</a:t>
            </a:r>
          </a:p>
          <a:p>
            <a:pPr lvl="2"/>
            <a:r>
              <a:rPr lang="en-US" sz="2000" dirty="0"/>
              <a:t>Sets requirements for the use of facemasks and respirators during the COVID-19 pandemic </a:t>
            </a:r>
            <a:endParaRPr lang="en-US" sz="2000" dirty="0">
              <a:latin typeface="Arial"/>
              <a:cs typeface="Arial"/>
            </a:endParaRPr>
          </a:p>
        </p:txBody>
      </p:sp>
      <p:sp>
        <p:nvSpPr>
          <p:cNvPr id="5" name="Title 4">
            <a:extLst>
              <a:ext uri="{FF2B5EF4-FFF2-40B4-BE49-F238E27FC236}">
                <a16:creationId xmlns:a16="http://schemas.microsoft.com/office/drawing/2014/main" id="{865DADC8-AC8B-CCAE-57FB-C5D9BB4D01B8}"/>
              </a:ext>
            </a:extLst>
          </p:cNvPr>
          <p:cNvSpPr>
            <a:spLocks noGrp="1"/>
          </p:cNvSpPr>
          <p:nvPr>
            <p:ph type="title"/>
          </p:nvPr>
        </p:nvSpPr>
        <p:spPr>
          <a:xfrm>
            <a:off x="609601" y="381000"/>
            <a:ext cx="7889620" cy="751522"/>
          </a:xfrm>
        </p:spPr>
        <p:txBody>
          <a:bodyPr/>
          <a:lstStyle/>
          <a:p>
            <a:r>
              <a:rPr lang="en-US" sz="3200" dirty="0"/>
              <a:t>Federal and State Regulatory Requirements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2B624-F981-E824-895B-F3C505B7B7C6}"/>
              </a:ext>
            </a:extLst>
          </p:cNvPr>
          <p:cNvSpPr>
            <a:spLocks noGrp="1"/>
          </p:cNvSpPr>
          <p:nvPr>
            <p:ph type="title"/>
          </p:nvPr>
        </p:nvSpPr>
        <p:spPr>
          <a:xfrm>
            <a:off x="382997" y="228600"/>
            <a:ext cx="7854441" cy="677108"/>
          </a:xfrm>
        </p:spPr>
        <p:txBody>
          <a:bodyPr/>
          <a:lstStyle/>
          <a:p>
            <a:r>
              <a:rPr lang="en-US" dirty="0"/>
              <a:t>Employer Responsibilities</a:t>
            </a:r>
          </a:p>
        </p:txBody>
      </p:sp>
      <p:sp>
        <p:nvSpPr>
          <p:cNvPr id="3" name="Text Placeholder 2">
            <a:extLst>
              <a:ext uri="{FF2B5EF4-FFF2-40B4-BE49-F238E27FC236}">
                <a16:creationId xmlns:a16="http://schemas.microsoft.com/office/drawing/2014/main" id="{4F3D5C7E-4CEC-948D-9273-3B01F2829401}"/>
              </a:ext>
            </a:extLst>
          </p:cNvPr>
          <p:cNvSpPr>
            <a:spLocks noGrp="1"/>
          </p:cNvSpPr>
          <p:nvPr>
            <p:ph type="body" idx="1"/>
          </p:nvPr>
        </p:nvSpPr>
        <p:spPr>
          <a:xfrm>
            <a:off x="382997" y="1066800"/>
            <a:ext cx="8456203" cy="5704126"/>
          </a:xfrm>
        </p:spPr>
        <p:txBody>
          <a:bodyPr/>
          <a:lstStyle/>
          <a:p>
            <a:pPr>
              <a:spcBef>
                <a:spcPts val="1000"/>
              </a:spcBef>
            </a:pPr>
            <a:r>
              <a:rPr lang="en-US" dirty="0">
                <a:ea typeface="+mn-lt"/>
                <a:cs typeface="+mn-lt"/>
              </a:rPr>
              <a:t>The Respiratory Protection Program (RPP) is required for your facility. As the employer, you have responsibilities to keep your employees safe.</a:t>
            </a:r>
          </a:p>
          <a:p>
            <a:pPr>
              <a:spcBef>
                <a:spcPts val="1000"/>
              </a:spcBef>
            </a:pPr>
            <a:r>
              <a:rPr lang="en-US" b="1" dirty="0">
                <a:ea typeface="+mn-lt"/>
                <a:cs typeface="+mn-lt"/>
              </a:rPr>
              <a:t>Maintenance of the fit test kit and respirators will be the cost of doing business going forward. </a:t>
            </a:r>
          </a:p>
          <a:p>
            <a:pPr marL="342900" indent="-342900">
              <a:spcBef>
                <a:spcPts val="1000"/>
              </a:spcBef>
              <a:buFont typeface="Arial" panose="020B0604020202020204" pitchFamily="34" charset="0"/>
              <a:buChar char="•"/>
            </a:pPr>
            <a:r>
              <a:rPr lang="en-US" dirty="0">
                <a:ea typeface="+mn-lt"/>
                <a:cs typeface="+mn-lt"/>
              </a:rPr>
              <a:t>Employer responsibilities:</a:t>
            </a:r>
          </a:p>
          <a:p>
            <a:pPr marL="804545" lvl="1" indent="-285750">
              <a:spcBef>
                <a:spcPts val="600"/>
              </a:spcBef>
              <a:buFont typeface="Arial" panose="020B0604020202020204" pitchFamily="34" charset="0"/>
              <a:buChar char="•"/>
            </a:pPr>
            <a:r>
              <a:rPr lang="en-US" dirty="0">
                <a:ea typeface="+mn-lt"/>
                <a:cs typeface="+mn-lt"/>
              </a:rPr>
              <a:t>Allow employees time to complete the tasks and trainings for the Respiratory Protection Program during paid work hours</a:t>
            </a:r>
          </a:p>
          <a:p>
            <a:pPr marL="804545" lvl="1" indent="-285750">
              <a:spcBef>
                <a:spcPts val="600"/>
              </a:spcBef>
              <a:buFont typeface="Arial" panose="020B0604020202020204" pitchFamily="34" charset="0"/>
              <a:buChar char="•"/>
            </a:pPr>
            <a:r>
              <a:rPr lang="en-US" dirty="0">
                <a:ea typeface="+mn-lt"/>
                <a:cs typeface="+mn-lt"/>
              </a:rPr>
              <a:t>Identify a person as the Respiratory Protection Program Administrator (also called Respirator Program Administrator or RPA). This person will be the point person for employees </a:t>
            </a:r>
            <a:r>
              <a:rPr lang="en-US" dirty="0">
                <a:solidFill>
                  <a:schemeClr val="tx1"/>
                </a:solidFill>
                <a:ea typeface="+mn-lt"/>
                <a:cs typeface="+mn-lt"/>
              </a:rPr>
              <a:t>and vendors. They </a:t>
            </a:r>
            <a:r>
              <a:rPr lang="en-US" dirty="0">
                <a:ea typeface="+mn-lt"/>
                <a:cs typeface="+mn-lt"/>
              </a:rPr>
              <a:t>will create and maintain the written RPP.</a:t>
            </a:r>
          </a:p>
          <a:p>
            <a:pPr marL="804545" lvl="1" indent="-285750">
              <a:spcBef>
                <a:spcPts val="600"/>
              </a:spcBef>
              <a:buFont typeface="Arial" panose="020B0604020202020204" pitchFamily="34" charset="0"/>
              <a:buChar char="•"/>
            </a:pPr>
            <a:r>
              <a:rPr lang="en-US" dirty="0">
                <a:ea typeface="+mn-lt"/>
                <a:cs typeface="+mn-lt"/>
              </a:rPr>
              <a:t>Identify respiratory hazards at work</a:t>
            </a:r>
          </a:p>
          <a:p>
            <a:pPr marL="804545" lvl="1" indent="-285750">
              <a:spcBef>
                <a:spcPts val="600"/>
              </a:spcBef>
              <a:buFont typeface="Arial" panose="020B0604020202020204" pitchFamily="34" charset="0"/>
              <a:buChar char="•"/>
            </a:pPr>
            <a:r>
              <a:rPr lang="en-US" dirty="0">
                <a:ea typeface="+mn-lt"/>
                <a:cs typeface="+mn-lt"/>
              </a:rPr>
              <a:t>Provide NIOSH approved respirators (e.g. N95) and timely replacements for employees whose tasks require respiratory protection </a:t>
            </a:r>
          </a:p>
          <a:p>
            <a:pPr marL="804545" lvl="1" indent="-285750">
              <a:spcBef>
                <a:spcPts val="600"/>
              </a:spcBef>
              <a:buFont typeface="Arial" panose="020B0604020202020204" pitchFamily="34" charset="0"/>
              <a:buChar char="•"/>
            </a:pPr>
            <a:r>
              <a:rPr lang="en-US" dirty="0">
                <a:ea typeface="+mn-lt"/>
                <a:cs typeface="+mn-lt"/>
              </a:rPr>
              <a:t>Provide medical evaluation, training, and fit testing for employees</a:t>
            </a:r>
          </a:p>
          <a:p>
            <a:pPr marL="804545" lvl="1" indent="-285750">
              <a:spcBef>
                <a:spcPts val="600"/>
              </a:spcBef>
              <a:buFont typeface="Arial" panose="020B0604020202020204" pitchFamily="34" charset="0"/>
              <a:buChar char="•"/>
            </a:pPr>
            <a:r>
              <a:rPr lang="en-US" dirty="0">
                <a:ea typeface="+mn-lt"/>
                <a:cs typeface="+mn-lt"/>
              </a:rPr>
              <a:t>Provide a plan for accommodations if the employee is not able to use a respirator </a:t>
            </a:r>
            <a:r>
              <a:rPr lang="en-US" dirty="0">
                <a:solidFill>
                  <a:schemeClr val="tx1"/>
                </a:solidFill>
                <a:ea typeface="+mn-lt"/>
                <a:cs typeface="+mn-lt"/>
              </a:rPr>
              <a:t>(i.e. medical evaluation will not allow for N95, facial hair (and the site will have to determine how to deal with this one…..shaving required or another option.)</a:t>
            </a:r>
          </a:p>
          <a:p>
            <a:endParaRPr lang="en-US" dirty="0"/>
          </a:p>
        </p:txBody>
      </p:sp>
    </p:spTree>
    <p:extLst>
      <p:ext uri="{BB962C8B-B14F-4D97-AF65-F5344CB8AC3E}">
        <p14:creationId xmlns:p14="http://schemas.microsoft.com/office/powerpoint/2010/main" val="3927075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4779" y="667453"/>
            <a:ext cx="7813421" cy="1398460"/>
          </a:xfrm>
          <a:prstGeom prst="rect">
            <a:avLst/>
          </a:prstGeom>
        </p:spPr>
        <p:txBody>
          <a:bodyPr vert="horz" wrap="square" lIns="0" tIns="13335" rIns="0" bIns="0" rtlCol="0">
            <a:spAutoFit/>
          </a:bodyPr>
          <a:lstStyle/>
          <a:p>
            <a:pPr marL="2480945" marR="5080" indent="-2468880" algn="l">
              <a:lnSpc>
                <a:spcPct val="100000"/>
              </a:lnSpc>
              <a:spcBef>
                <a:spcPts val="105"/>
              </a:spcBef>
            </a:pPr>
            <a:r>
              <a:rPr sz="3000" dirty="0"/>
              <a:t>R</a:t>
            </a:r>
            <a:r>
              <a:rPr lang="en-US" sz="3000" dirty="0"/>
              <a:t>espiratory</a:t>
            </a:r>
            <a:r>
              <a:rPr sz="3000" spc="-65" dirty="0"/>
              <a:t> </a:t>
            </a:r>
            <a:r>
              <a:rPr sz="3000" spc="-5" dirty="0"/>
              <a:t>P</a:t>
            </a:r>
            <a:r>
              <a:rPr lang="en-US" sz="3000" spc="-5" dirty="0"/>
              <a:t>rotection </a:t>
            </a:r>
            <a:r>
              <a:rPr sz="3000" dirty="0"/>
              <a:t>P</a:t>
            </a:r>
            <a:r>
              <a:rPr lang="en-US" sz="3000" dirty="0"/>
              <a:t>rogram (RPP)</a:t>
            </a:r>
            <a:br>
              <a:rPr lang="en-US" sz="3000" dirty="0"/>
            </a:br>
            <a:br>
              <a:rPr lang="en-US" sz="3000" dirty="0"/>
            </a:br>
            <a:endParaRPr sz="3000" dirty="0"/>
          </a:p>
        </p:txBody>
      </p:sp>
      <p:sp>
        <p:nvSpPr>
          <p:cNvPr id="3" name="object 3"/>
          <p:cNvSpPr txBox="1"/>
          <p:nvPr/>
        </p:nvSpPr>
        <p:spPr>
          <a:xfrm>
            <a:off x="535940" y="1371600"/>
            <a:ext cx="7808595" cy="4347344"/>
          </a:xfrm>
          <a:prstGeom prst="rect">
            <a:avLst/>
          </a:prstGeom>
        </p:spPr>
        <p:txBody>
          <a:bodyPr vert="horz" wrap="square" lIns="0" tIns="12700" rIns="0" bIns="0" rtlCol="0">
            <a:spAutoFit/>
          </a:bodyPr>
          <a:lstStyle/>
          <a:p>
            <a:pPr marL="355600" marR="5080" indent="-342900">
              <a:lnSpc>
                <a:spcPct val="100000"/>
              </a:lnSpc>
              <a:spcBef>
                <a:spcPts val="100"/>
              </a:spcBef>
              <a:buChar char="•"/>
              <a:tabLst>
                <a:tab pos="354965" algn="l"/>
                <a:tab pos="355600" algn="l"/>
              </a:tabLst>
            </a:pPr>
            <a:r>
              <a:rPr sz="2000" spc="-5" dirty="0">
                <a:latin typeface="Arial"/>
                <a:cs typeface="Arial"/>
              </a:rPr>
              <a:t>Develop </a:t>
            </a:r>
            <a:r>
              <a:rPr sz="2000" dirty="0">
                <a:latin typeface="Arial"/>
                <a:cs typeface="Arial"/>
              </a:rPr>
              <a:t>a </a:t>
            </a:r>
            <a:r>
              <a:rPr sz="2000" spc="-5" dirty="0">
                <a:latin typeface="Arial"/>
                <a:cs typeface="Arial"/>
              </a:rPr>
              <a:t>written respiratory protection program with procedures that </a:t>
            </a:r>
            <a:r>
              <a:rPr lang="en-US" sz="2000" spc="-5" dirty="0">
                <a:latin typeface="Arial"/>
                <a:cs typeface="Arial"/>
              </a:rPr>
              <a:t>will require respiratory use and </a:t>
            </a:r>
            <a:r>
              <a:rPr sz="2000" spc="-5" dirty="0">
                <a:latin typeface="Arial"/>
                <a:cs typeface="Arial"/>
              </a:rPr>
              <a:t>are</a:t>
            </a:r>
            <a:r>
              <a:rPr sz="2000" spc="-100" dirty="0">
                <a:latin typeface="Arial"/>
                <a:cs typeface="Arial"/>
              </a:rPr>
              <a:t> </a:t>
            </a:r>
            <a:r>
              <a:rPr sz="2000" spc="-5" dirty="0">
                <a:latin typeface="Arial"/>
                <a:cs typeface="Arial"/>
              </a:rPr>
              <a:t>specific</a:t>
            </a:r>
            <a:r>
              <a:rPr lang="en-US" sz="2000" spc="-5" dirty="0">
                <a:latin typeface="Arial"/>
                <a:cs typeface="Arial"/>
              </a:rPr>
              <a:t> </a:t>
            </a:r>
            <a:r>
              <a:rPr sz="2000" spc="-5" dirty="0">
                <a:latin typeface="Arial"/>
                <a:cs typeface="Arial"/>
              </a:rPr>
              <a:t>to your</a:t>
            </a:r>
            <a:r>
              <a:rPr sz="2000" spc="-70" dirty="0">
                <a:latin typeface="Arial"/>
                <a:cs typeface="Arial"/>
              </a:rPr>
              <a:t> </a:t>
            </a:r>
            <a:r>
              <a:rPr lang="en-US" sz="2000" spc="-5" dirty="0">
                <a:latin typeface="Arial"/>
                <a:cs typeface="Arial"/>
              </a:rPr>
              <a:t>facility</a:t>
            </a:r>
          </a:p>
          <a:p>
            <a:pPr marL="812800" marR="5080" lvl="1" indent="-342900">
              <a:spcBef>
                <a:spcPts val="100"/>
              </a:spcBef>
              <a:buChar char="•"/>
              <a:tabLst>
                <a:tab pos="354965" algn="l"/>
                <a:tab pos="355600" algn="l"/>
              </a:tabLst>
            </a:pPr>
            <a:r>
              <a:rPr lang="en-US" sz="2000" spc="-5" dirty="0">
                <a:latin typeface="Arial"/>
                <a:cs typeface="Arial"/>
              </a:rPr>
              <a:t>This document will provide your staff information on how your respiratory protection program works</a:t>
            </a:r>
          </a:p>
          <a:p>
            <a:pPr marL="812800" marR="5080" lvl="1" indent="-342900">
              <a:spcBef>
                <a:spcPts val="100"/>
              </a:spcBef>
              <a:buChar char="•"/>
              <a:tabLst>
                <a:tab pos="354965" algn="l"/>
                <a:tab pos="355600" algn="l"/>
              </a:tabLst>
            </a:pPr>
            <a:r>
              <a:rPr lang="en-US" sz="2000" spc="-5" dirty="0">
                <a:latin typeface="Arial"/>
                <a:cs typeface="Arial"/>
              </a:rPr>
              <a:t>Identify workplace respiratory hazards, to include chemical and infectious agents</a:t>
            </a:r>
            <a:endParaRPr sz="2000" dirty="0">
              <a:latin typeface="Arial"/>
              <a:cs typeface="Arial"/>
            </a:endParaRPr>
          </a:p>
          <a:p>
            <a:pPr marL="355600" marR="256540" indent="-342900">
              <a:lnSpc>
                <a:spcPct val="100000"/>
              </a:lnSpc>
              <a:spcBef>
                <a:spcPts val="765"/>
              </a:spcBef>
              <a:buChar char="•"/>
              <a:tabLst>
                <a:tab pos="354965" algn="l"/>
                <a:tab pos="355600" algn="l"/>
              </a:tabLst>
            </a:pPr>
            <a:r>
              <a:rPr sz="2000" spc="-10" dirty="0">
                <a:latin typeface="Arial"/>
                <a:cs typeface="Arial"/>
              </a:rPr>
              <a:t>Implement </a:t>
            </a:r>
            <a:r>
              <a:rPr sz="2000" spc="-5" dirty="0">
                <a:latin typeface="Arial"/>
                <a:cs typeface="Arial"/>
              </a:rPr>
              <a:t>the program and </a:t>
            </a:r>
            <a:r>
              <a:rPr sz="2000" spc="-10" dirty="0">
                <a:latin typeface="Arial"/>
                <a:cs typeface="Arial"/>
              </a:rPr>
              <a:t>update </a:t>
            </a:r>
            <a:r>
              <a:rPr sz="2000" spc="-5" dirty="0">
                <a:latin typeface="Arial"/>
                <a:cs typeface="Arial"/>
              </a:rPr>
              <a:t>it </a:t>
            </a:r>
            <a:r>
              <a:rPr sz="2000" spc="-10" dirty="0">
                <a:latin typeface="Arial"/>
                <a:cs typeface="Arial"/>
              </a:rPr>
              <a:t>as </a:t>
            </a:r>
            <a:r>
              <a:rPr lang="en-US" sz="2000" spc="-10" dirty="0">
                <a:latin typeface="Arial"/>
                <a:cs typeface="Arial"/>
              </a:rPr>
              <a:t>required and/or as </a:t>
            </a:r>
            <a:r>
              <a:rPr sz="2000" spc="-5" dirty="0">
                <a:latin typeface="Arial"/>
                <a:cs typeface="Arial"/>
              </a:rPr>
              <a:t>necessary.</a:t>
            </a:r>
            <a:endParaRPr sz="2000" dirty="0">
              <a:latin typeface="Arial"/>
              <a:cs typeface="Arial"/>
            </a:endParaRPr>
          </a:p>
          <a:p>
            <a:pPr marL="355600" marR="184785" indent="-342900">
              <a:lnSpc>
                <a:spcPct val="100000"/>
              </a:lnSpc>
              <a:spcBef>
                <a:spcPts val="765"/>
              </a:spcBef>
              <a:buChar char="•"/>
              <a:tabLst>
                <a:tab pos="354965" algn="l"/>
                <a:tab pos="355600" algn="l"/>
              </a:tabLst>
            </a:pPr>
            <a:r>
              <a:rPr sz="2000" spc="-5" dirty="0">
                <a:latin typeface="Arial"/>
                <a:cs typeface="Arial"/>
              </a:rPr>
              <a:t>Assign </a:t>
            </a:r>
            <a:r>
              <a:rPr sz="2000" dirty="0">
                <a:latin typeface="Arial"/>
                <a:cs typeface="Arial"/>
              </a:rPr>
              <a:t>a </a:t>
            </a:r>
            <a:r>
              <a:rPr sz="2000" spc="-10" dirty="0">
                <a:latin typeface="Arial"/>
                <a:cs typeface="Arial"/>
              </a:rPr>
              <a:t>qualified </a:t>
            </a:r>
            <a:r>
              <a:rPr sz="2000" spc="-5" dirty="0">
                <a:latin typeface="Arial"/>
                <a:cs typeface="Arial"/>
              </a:rPr>
              <a:t>program </a:t>
            </a:r>
            <a:r>
              <a:rPr sz="2000" spc="-10" dirty="0">
                <a:latin typeface="Arial"/>
                <a:cs typeface="Arial"/>
              </a:rPr>
              <a:t>administrator </a:t>
            </a:r>
            <a:r>
              <a:rPr sz="2000" spc="-5" dirty="0">
                <a:latin typeface="Arial"/>
                <a:cs typeface="Arial"/>
              </a:rPr>
              <a:t>to run and evaluate the</a:t>
            </a:r>
            <a:r>
              <a:rPr sz="2000" spc="-85" dirty="0">
                <a:latin typeface="Arial"/>
                <a:cs typeface="Arial"/>
              </a:rPr>
              <a:t> </a:t>
            </a:r>
            <a:r>
              <a:rPr sz="2000" spc="-10" dirty="0">
                <a:latin typeface="Arial"/>
                <a:cs typeface="Arial"/>
              </a:rPr>
              <a:t>program.</a:t>
            </a:r>
            <a:r>
              <a:rPr lang="en-US" sz="2000" spc="-10" dirty="0">
                <a:latin typeface="Arial"/>
                <a:cs typeface="Arial"/>
              </a:rPr>
              <a:t> This person will be listed in the written plan and will be able to be used as a resource on the respiratory protection. </a:t>
            </a:r>
          </a:p>
          <a:p>
            <a:pPr marL="812800" marR="184785" lvl="1" indent="-342900">
              <a:spcBef>
                <a:spcPts val="765"/>
              </a:spcBef>
              <a:buChar char="•"/>
              <a:tabLst>
                <a:tab pos="354965" algn="l"/>
                <a:tab pos="355600" algn="l"/>
              </a:tabLst>
            </a:pPr>
            <a:r>
              <a:rPr lang="en-US" sz="2000" spc="-10" dirty="0">
                <a:latin typeface="Arial"/>
                <a:cs typeface="Arial"/>
              </a:rPr>
              <a:t>A single person to oversee the program to ensure consistency and accountability</a:t>
            </a:r>
            <a:endParaRPr sz="2000"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1109" y="482917"/>
            <a:ext cx="5771515" cy="505908"/>
          </a:xfrm>
          <a:prstGeom prst="rect">
            <a:avLst/>
          </a:prstGeom>
        </p:spPr>
        <p:txBody>
          <a:bodyPr vert="horz" wrap="square" lIns="0" tIns="13335" rIns="0" bIns="0" rtlCol="0">
            <a:spAutoFit/>
          </a:bodyPr>
          <a:lstStyle/>
          <a:p>
            <a:pPr marL="12700">
              <a:lnSpc>
                <a:spcPct val="100000"/>
              </a:lnSpc>
              <a:spcBef>
                <a:spcPts val="105"/>
              </a:spcBef>
            </a:pPr>
            <a:r>
              <a:rPr sz="3200" dirty="0"/>
              <a:t>P</a:t>
            </a:r>
            <a:r>
              <a:rPr lang="en-US" sz="3200" dirty="0"/>
              <a:t>rogram</a:t>
            </a:r>
            <a:r>
              <a:rPr sz="3200" spc="-105" dirty="0"/>
              <a:t> </a:t>
            </a:r>
            <a:r>
              <a:rPr sz="3200" dirty="0"/>
              <a:t>C</a:t>
            </a:r>
            <a:r>
              <a:rPr lang="en-US" sz="3200" dirty="0"/>
              <a:t>ontent</a:t>
            </a:r>
            <a:endParaRPr sz="3200" dirty="0"/>
          </a:p>
        </p:txBody>
      </p:sp>
      <p:sp>
        <p:nvSpPr>
          <p:cNvPr id="3" name="object 3"/>
          <p:cNvSpPr txBox="1"/>
          <p:nvPr/>
        </p:nvSpPr>
        <p:spPr>
          <a:xfrm>
            <a:off x="533400" y="1179512"/>
            <a:ext cx="8229600" cy="5013551"/>
          </a:xfrm>
          <a:prstGeom prst="rect">
            <a:avLst/>
          </a:prstGeom>
        </p:spPr>
        <p:txBody>
          <a:bodyPr vert="horz" wrap="square" lIns="0" tIns="113664" rIns="0" bIns="0" rtlCol="0">
            <a:spAutoFit/>
          </a:bodyPr>
          <a:lstStyle/>
          <a:p>
            <a:pPr marL="355600" indent="-342900">
              <a:lnSpc>
                <a:spcPct val="100000"/>
              </a:lnSpc>
              <a:spcBef>
                <a:spcPts val="894"/>
              </a:spcBef>
              <a:tabLst>
                <a:tab pos="354965" algn="l"/>
                <a:tab pos="355600" algn="l"/>
              </a:tabLst>
            </a:pPr>
            <a:r>
              <a:rPr lang="en-US" sz="2000" spc="-5" dirty="0">
                <a:latin typeface="Arial"/>
                <a:cs typeface="Arial"/>
              </a:rPr>
              <a:t>To include p</a:t>
            </a:r>
            <a:r>
              <a:rPr sz="2000" spc="-5" dirty="0">
                <a:latin typeface="Arial"/>
                <a:cs typeface="Arial"/>
              </a:rPr>
              <a:t>rocedures</a:t>
            </a:r>
            <a:r>
              <a:rPr sz="2000" spc="-105" dirty="0">
                <a:latin typeface="Arial"/>
                <a:cs typeface="Arial"/>
              </a:rPr>
              <a:t> </a:t>
            </a:r>
            <a:r>
              <a:rPr sz="2000" spc="-5" dirty="0">
                <a:latin typeface="Arial"/>
                <a:cs typeface="Arial"/>
              </a:rPr>
              <a:t>for:</a:t>
            </a:r>
            <a:endParaRPr sz="2000" dirty="0">
              <a:latin typeface="Arial"/>
              <a:cs typeface="Arial"/>
            </a:endParaRPr>
          </a:p>
          <a:p>
            <a:pPr marL="756285" marR="363855" lvl="1" indent="-286385">
              <a:lnSpc>
                <a:spcPct val="100000"/>
              </a:lnSpc>
              <a:spcBef>
                <a:spcPts val="685"/>
              </a:spcBef>
              <a:buFont typeface="Arial"/>
              <a:buChar char="•"/>
              <a:tabLst>
                <a:tab pos="756920" algn="l"/>
              </a:tabLst>
            </a:pPr>
            <a:r>
              <a:rPr lang="en-US" sz="2000" spc="-5" dirty="0">
                <a:latin typeface="Arial"/>
                <a:cs typeface="Arial"/>
              </a:rPr>
              <a:t>Training program; pre-use and annual</a:t>
            </a:r>
          </a:p>
          <a:p>
            <a:pPr marL="756285" marR="363855" lvl="1" indent="-286385">
              <a:lnSpc>
                <a:spcPct val="100000"/>
              </a:lnSpc>
              <a:spcBef>
                <a:spcPts val="685"/>
              </a:spcBef>
              <a:buFont typeface="Arial"/>
              <a:buChar char="•"/>
              <a:tabLst>
                <a:tab pos="756920" algn="l"/>
              </a:tabLst>
            </a:pPr>
            <a:r>
              <a:rPr lang="en-US" sz="2000" spc="-5" dirty="0">
                <a:latin typeface="Arial"/>
                <a:cs typeface="Arial"/>
              </a:rPr>
              <a:t>Medical evaluation</a:t>
            </a:r>
          </a:p>
          <a:p>
            <a:pPr marL="1213485" marR="363855" lvl="2" indent="-286385">
              <a:spcBef>
                <a:spcPts val="685"/>
              </a:spcBef>
              <a:buFont typeface="Arial"/>
              <a:buChar char="•"/>
              <a:tabLst>
                <a:tab pos="756920" algn="l"/>
              </a:tabLst>
            </a:pPr>
            <a:r>
              <a:rPr lang="en-US" sz="2000" spc="-5" dirty="0">
                <a:latin typeface="Arial"/>
                <a:cs typeface="Arial"/>
              </a:rPr>
              <a:t>Licensed healthcare professional</a:t>
            </a:r>
          </a:p>
          <a:p>
            <a:pPr marL="1213485" marR="363855" lvl="2" indent="-286385">
              <a:spcBef>
                <a:spcPts val="685"/>
              </a:spcBef>
              <a:buFont typeface="Arial"/>
              <a:buChar char="•"/>
              <a:tabLst>
                <a:tab pos="756920" algn="l"/>
              </a:tabLst>
            </a:pPr>
            <a:r>
              <a:rPr lang="en-US" sz="2000" spc="-5" dirty="0">
                <a:latin typeface="Arial"/>
                <a:cs typeface="Arial"/>
              </a:rPr>
              <a:t>Confidential</a:t>
            </a:r>
          </a:p>
          <a:p>
            <a:pPr marL="756285" marR="363855" lvl="1" indent="-286385">
              <a:lnSpc>
                <a:spcPct val="100000"/>
              </a:lnSpc>
              <a:spcBef>
                <a:spcPts val="685"/>
              </a:spcBef>
              <a:buFont typeface="Arial"/>
              <a:buChar char="•"/>
              <a:tabLst>
                <a:tab pos="756920" algn="l"/>
              </a:tabLst>
            </a:pPr>
            <a:r>
              <a:rPr sz="2000" spc="-5" dirty="0">
                <a:latin typeface="Arial"/>
                <a:cs typeface="Arial"/>
              </a:rPr>
              <a:t>Selecting appropriate respirators for use in the</a:t>
            </a:r>
            <a:r>
              <a:rPr sz="2000" spc="-20" dirty="0">
                <a:latin typeface="Arial"/>
                <a:cs typeface="Arial"/>
              </a:rPr>
              <a:t> </a:t>
            </a:r>
            <a:r>
              <a:rPr sz="2000" spc="-5" dirty="0">
                <a:latin typeface="Arial"/>
                <a:cs typeface="Arial"/>
              </a:rPr>
              <a:t>workplace</a:t>
            </a:r>
            <a:endParaRPr sz="2000" dirty="0">
              <a:latin typeface="Arial"/>
              <a:cs typeface="Arial"/>
            </a:endParaRPr>
          </a:p>
          <a:p>
            <a:pPr marL="756285" lvl="1" indent="-286385">
              <a:lnSpc>
                <a:spcPct val="100000"/>
              </a:lnSpc>
              <a:spcBef>
                <a:spcPts val="670"/>
              </a:spcBef>
              <a:buFont typeface="Arial"/>
              <a:buChar char="•"/>
              <a:tabLst>
                <a:tab pos="756920" algn="l"/>
              </a:tabLst>
            </a:pPr>
            <a:r>
              <a:rPr sz="2000" spc="-5" dirty="0">
                <a:latin typeface="Arial"/>
                <a:cs typeface="Arial"/>
              </a:rPr>
              <a:t>Fit testing tight fitting</a:t>
            </a:r>
            <a:r>
              <a:rPr sz="2000" spc="75" dirty="0">
                <a:latin typeface="Arial"/>
                <a:cs typeface="Arial"/>
              </a:rPr>
              <a:t> </a:t>
            </a:r>
            <a:r>
              <a:rPr sz="2000" spc="-5" dirty="0">
                <a:latin typeface="Arial"/>
                <a:cs typeface="Arial"/>
              </a:rPr>
              <a:t>respirators</a:t>
            </a:r>
            <a:endParaRPr lang="en-US" sz="2000" spc="-5" dirty="0">
              <a:latin typeface="Arial"/>
              <a:cs typeface="Arial"/>
            </a:endParaRPr>
          </a:p>
          <a:p>
            <a:pPr marL="1213485" lvl="2" indent="-286385">
              <a:spcBef>
                <a:spcPts val="670"/>
              </a:spcBef>
              <a:buFont typeface="Arial"/>
              <a:buChar char="•"/>
              <a:tabLst>
                <a:tab pos="756920" algn="l"/>
              </a:tabLst>
            </a:pPr>
            <a:r>
              <a:rPr lang="en-US" sz="2000" spc="-5" dirty="0">
                <a:latin typeface="Arial"/>
                <a:cs typeface="Arial"/>
              </a:rPr>
              <a:t>Before first use, annually, any time physical conditions change (e.g. significant weight loss/gain, dental changes etc.)</a:t>
            </a:r>
            <a:endParaRPr sz="2000" dirty="0">
              <a:latin typeface="Arial"/>
              <a:cs typeface="Arial"/>
            </a:endParaRPr>
          </a:p>
          <a:p>
            <a:pPr marL="756285" marR="5080" lvl="1" indent="-286385">
              <a:lnSpc>
                <a:spcPct val="100000"/>
              </a:lnSpc>
              <a:spcBef>
                <a:spcPts val="670"/>
              </a:spcBef>
              <a:buFont typeface="Arial"/>
              <a:buChar char="•"/>
              <a:tabLst>
                <a:tab pos="756920" algn="l"/>
              </a:tabLst>
            </a:pPr>
            <a:r>
              <a:rPr sz="2000" spc="-5" dirty="0">
                <a:latin typeface="Arial"/>
                <a:cs typeface="Arial"/>
              </a:rPr>
              <a:t>Using respirator properly in routine situations as well as in reasonably foreseeable  emergencies</a:t>
            </a:r>
            <a:endParaRPr sz="2000" dirty="0">
              <a:latin typeface="Arial"/>
              <a:cs typeface="Arial"/>
            </a:endParaRPr>
          </a:p>
          <a:p>
            <a:pPr marL="756285" lvl="1" indent="-286385">
              <a:lnSpc>
                <a:spcPct val="100000"/>
              </a:lnSpc>
              <a:spcBef>
                <a:spcPts val="665"/>
              </a:spcBef>
              <a:buFont typeface="Arial"/>
              <a:buChar char="•"/>
              <a:tabLst>
                <a:tab pos="756920" algn="l"/>
              </a:tabLst>
            </a:pPr>
            <a:r>
              <a:rPr sz="2000" spc="-5" dirty="0">
                <a:latin typeface="Arial"/>
                <a:cs typeface="Arial"/>
              </a:rPr>
              <a:t>Cleaning, storing,</a:t>
            </a:r>
            <a:r>
              <a:rPr sz="2000" spc="75" dirty="0">
                <a:latin typeface="Arial"/>
                <a:cs typeface="Arial"/>
              </a:rPr>
              <a:t> </a:t>
            </a:r>
            <a:r>
              <a:rPr sz="2000" spc="-5" dirty="0">
                <a:latin typeface="Arial"/>
                <a:cs typeface="Arial"/>
              </a:rPr>
              <a:t>discarding</a:t>
            </a:r>
            <a:endParaRPr sz="2000" dirty="0">
              <a:latin typeface="Arial"/>
              <a:cs typeface="Arial"/>
            </a:endParaRPr>
          </a:p>
          <a:p>
            <a:pPr marL="756285" marR="88900" lvl="1" indent="-286385">
              <a:lnSpc>
                <a:spcPct val="100000"/>
              </a:lnSpc>
              <a:spcBef>
                <a:spcPts val="670"/>
              </a:spcBef>
              <a:buFont typeface="Arial"/>
              <a:buChar char="•"/>
              <a:tabLst>
                <a:tab pos="756920" algn="l"/>
              </a:tabLst>
            </a:pPr>
            <a:r>
              <a:rPr sz="2000" spc="-5" dirty="0">
                <a:latin typeface="Arial"/>
                <a:cs typeface="Arial"/>
              </a:rPr>
              <a:t>Regularly evaluating the effectiveness of the program</a:t>
            </a:r>
            <a:endParaRPr sz="2000" dirty="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482917"/>
            <a:ext cx="8458200" cy="505908"/>
          </a:xfrm>
          <a:prstGeom prst="rect">
            <a:avLst/>
          </a:prstGeom>
        </p:spPr>
        <p:txBody>
          <a:bodyPr vert="horz" wrap="square" lIns="0" tIns="13335" rIns="0" bIns="0" rtlCol="0">
            <a:spAutoFit/>
          </a:bodyPr>
          <a:lstStyle/>
          <a:p>
            <a:pPr marL="12700">
              <a:lnSpc>
                <a:spcPct val="100000"/>
              </a:lnSpc>
              <a:spcBef>
                <a:spcPts val="105"/>
              </a:spcBef>
            </a:pPr>
            <a:r>
              <a:rPr sz="3200" dirty="0"/>
              <a:t>P</a:t>
            </a:r>
            <a:r>
              <a:rPr lang="en-US" sz="3200" dirty="0"/>
              <a:t>rogram</a:t>
            </a:r>
            <a:r>
              <a:rPr sz="3200" spc="-105" dirty="0"/>
              <a:t> </a:t>
            </a:r>
            <a:r>
              <a:rPr sz="3200" dirty="0"/>
              <a:t>C</a:t>
            </a:r>
            <a:r>
              <a:rPr lang="en-US" sz="3200" dirty="0"/>
              <a:t>ontent / User Training</a:t>
            </a:r>
            <a:endParaRPr sz="3200" dirty="0"/>
          </a:p>
        </p:txBody>
      </p:sp>
      <p:sp>
        <p:nvSpPr>
          <p:cNvPr id="3" name="object 3"/>
          <p:cNvSpPr txBox="1"/>
          <p:nvPr/>
        </p:nvSpPr>
        <p:spPr>
          <a:xfrm>
            <a:off x="381000" y="1295400"/>
            <a:ext cx="8010525" cy="2680221"/>
          </a:xfrm>
          <a:prstGeom prst="rect">
            <a:avLst/>
          </a:prstGeom>
        </p:spPr>
        <p:txBody>
          <a:bodyPr vert="horz" wrap="square" lIns="0" tIns="12700" rIns="0" bIns="0" rtlCol="0">
            <a:spAutoFit/>
          </a:bodyPr>
          <a:lstStyle/>
          <a:p>
            <a:pPr marL="355600" marR="5080" indent="-342900">
              <a:lnSpc>
                <a:spcPct val="100000"/>
              </a:lnSpc>
              <a:spcBef>
                <a:spcPts val="765"/>
              </a:spcBef>
              <a:tabLst>
                <a:tab pos="354965" algn="l"/>
                <a:tab pos="355600" algn="l"/>
              </a:tabLst>
            </a:pPr>
            <a:r>
              <a:rPr lang="en-US" sz="2000" spc="-5" dirty="0">
                <a:latin typeface="Arial"/>
                <a:cs typeface="Arial"/>
              </a:rPr>
              <a:t>Include and explain:</a:t>
            </a:r>
          </a:p>
          <a:p>
            <a:pPr marL="469900" marR="5080" indent="-71438">
              <a:lnSpc>
                <a:spcPct val="100000"/>
              </a:lnSpc>
              <a:spcBef>
                <a:spcPts val="765"/>
              </a:spcBef>
              <a:buFont typeface="Arial"/>
              <a:buChar char="•"/>
              <a:tabLst>
                <a:tab pos="354965" algn="l"/>
                <a:tab pos="355600" algn="l"/>
              </a:tabLst>
            </a:pPr>
            <a:r>
              <a:rPr lang="en-US" sz="2000" spc="-5" dirty="0">
                <a:latin typeface="Arial"/>
                <a:cs typeface="Arial"/>
              </a:rPr>
              <a:t>  Why the respiratory is necessary</a:t>
            </a:r>
          </a:p>
          <a:p>
            <a:pPr marL="469900" marR="5080" indent="-71438">
              <a:lnSpc>
                <a:spcPct val="100000"/>
              </a:lnSpc>
              <a:spcBef>
                <a:spcPts val="765"/>
              </a:spcBef>
              <a:buFont typeface="Arial"/>
              <a:buChar char="•"/>
              <a:tabLst>
                <a:tab pos="354965" algn="l"/>
                <a:tab pos="355600" algn="l"/>
              </a:tabLst>
            </a:pPr>
            <a:r>
              <a:rPr lang="en-US" sz="2000" spc="-5" dirty="0">
                <a:latin typeface="Arial"/>
                <a:cs typeface="Arial"/>
              </a:rPr>
              <a:t>  Respirator capabilities and limitations</a:t>
            </a:r>
          </a:p>
          <a:p>
            <a:pPr marL="469900" marR="5080" indent="-71438">
              <a:lnSpc>
                <a:spcPct val="100000"/>
              </a:lnSpc>
              <a:spcBef>
                <a:spcPts val="765"/>
              </a:spcBef>
              <a:buFont typeface="Arial"/>
              <a:buChar char="•"/>
              <a:tabLst>
                <a:tab pos="354965" algn="l"/>
                <a:tab pos="355600" algn="l"/>
              </a:tabLst>
            </a:pPr>
            <a:r>
              <a:rPr lang="en-US" sz="2000" spc="-5" dirty="0">
                <a:latin typeface="Arial"/>
                <a:cs typeface="Arial"/>
              </a:rPr>
              <a:t>  How to inspect, put on, remove, use and perform user seal check</a:t>
            </a:r>
          </a:p>
          <a:p>
            <a:pPr marL="469900" marR="5080" indent="-71438">
              <a:lnSpc>
                <a:spcPct val="100000"/>
              </a:lnSpc>
              <a:spcBef>
                <a:spcPts val="765"/>
              </a:spcBef>
              <a:buFont typeface="Arial"/>
              <a:buChar char="•"/>
              <a:tabLst>
                <a:tab pos="354965" algn="l"/>
                <a:tab pos="355600" algn="l"/>
              </a:tabLst>
            </a:pPr>
            <a:r>
              <a:rPr lang="en-US" sz="2000" spc="-5" dirty="0">
                <a:latin typeface="Arial"/>
                <a:cs typeface="Arial"/>
              </a:rPr>
              <a:t>  Proper maintenance and storage</a:t>
            </a:r>
          </a:p>
          <a:p>
            <a:pPr marL="625475" marR="5080" indent="-227013">
              <a:lnSpc>
                <a:spcPct val="100000"/>
              </a:lnSpc>
              <a:spcBef>
                <a:spcPts val="765"/>
              </a:spcBef>
              <a:buFont typeface="Arial"/>
              <a:buChar char="•"/>
              <a:tabLst>
                <a:tab pos="354965" algn="l"/>
                <a:tab pos="355600" algn="l"/>
              </a:tabLst>
            </a:pPr>
            <a:r>
              <a:rPr lang="en-US" sz="2000" spc="-5" dirty="0">
                <a:latin typeface="Arial"/>
                <a:cs typeface="Arial"/>
              </a:rPr>
              <a:t>General understanding of the employer’s respiratory protection     program</a:t>
            </a:r>
            <a:endParaRPr sz="2000" dirty="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2534" y="482917"/>
            <a:ext cx="7698740" cy="505908"/>
          </a:xfrm>
          <a:prstGeom prst="rect">
            <a:avLst/>
          </a:prstGeom>
        </p:spPr>
        <p:txBody>
          <a:bodyPr vert="horz" wrap="square" lIns="0" tIns="13335" rIns="0" bIns="0" rtlCol="0">
            <a:spAutoFit/>
          </a:bodyPr>
          <a:lstStyle/>
          <a:p>
            <a:pPr marL="12700">
              <a:lnSpc>
                <a:spcPct val="100000"/>
              </a:lnSpc>
              <a:spcBef>
                <a:spcPts val="105"/>
              </a:spcBef>
            </a:pPr>
            <a:r>
              <a:rPr sz="3200" dirty="0"/>
              <a:t>P</a:t>
            </a:r>
            <a:r>
              <a:rPr lang="en-US" sz="3200" dirty="0"/>
              <a:t>rogram</a:t>
            </a:r>
            <a:r>
              <a:rPr sz="3200" spc="-100" dirty="0"/>
              <a:t> </a:t>
            </a:r>
            <a:r>
              <a:rPr sz="3200" dirty="0"/>
              <a:t>A</a:t>
            </a:r>
            <a:r>
              <a:rPr lang="en-US" sz="3200" dirty="0"/>
              <a:t>dministrator</a:t>
            </a:r>
            <a:endParaRPr sz="3200" dirty="0"/>
          </a:p>
        </p:txBody>
      </p:sp>
      <p:sp>
        <p:nvSpPr>
          <p:cNvPr id="3" name="object 3"/>
          <p:cNvSpPr txBox="1"/>
          <p:nvPr/>
        </p:nvSpPr>
        <p:spPr>
          <a:xfrm>
            <a:off x="566006" y="1364332"/>
            <a:ext cx="8011795" cy="2064668"/>
          </a:xfrm>
          <a:prstGeom prst="rect">
            <a:avLst/>
          </a:prstGeom>
        </p:spPr>
        <p:txBody>
          <a:bodyPr vert="horz" wrap="square" lIns="0" tIns="12700" rIns="0" bIns="0" rtlCol="0">
            <a:spAutoFit/>
          </a:bodyPr>
          <a:lstStyle/>
          <a:p>
            <a:pPr marL="355600" marR="1246505" indent="-342900">
              <a:lnSpc>
                <a:spcPct val="100000"/>
              </a:lnSpc>
              <a:spcBef>
                <a:spcPts val="100"/>
              </a:spcBef>
              <a:buChar char="•"/>
              <a:tabLst>
                <a:tab pos="354965" algn="l"/>
                <a:tab pos="355600" algn="l"/>
              </a:tabLst>
            </a:pPr>
            <a:r>
              <a:rPr sz="2000" spc="-5" dirty="0">
                <a:latin typeface="Arial"/>
                <a:cs typeface="Arial"/>
              </a:rPr>
              <a:t>Runs the program and </a:t>
            </a:r>
            <a:r>
              <a:rPr sz="2000" spc="-10" dirty="0">
                <a:latin typeface="Arial"/>
                <a:cs typeface="Arial"/>
              </a:rPr>
              <a:t>evaluates </a:t>
            </a:r>
            <a:r>
              <a:rPr sz="2000" spc="-5" dirty="0">
                <a:latin typeface="Arial"/>
                <a:cs typeface="Arial"/>
              </a:rPr>
              <a:t>its effectiveness</a:t>
            </a:r>
            <a:endParaRPr sz="2000" dirty="0">
              <a:latin typeface="Arial"/>
              <a:cs typeface="Arial"/>
            </a:endParaRPr>
          </a:p>
          <a:p>
            <a:pPr marL="355600" marR="5080" indent="-342900">
              <a:lnSpc>
                <a:spcPct val="100000"/>
              </a:lnSpc>
              <a:spcBef>
                <a:spcPts val="765"/>
              </a:spcBef>
              <a:buChar char="•"/>
              <a:tabLst>
                <a:tab pos="355600" algn="l"/>
              </a:tabLst>
            </a:pPr>
            <a:r>
              <a:rPr sz="2000" spc="-5" dirty="0">
                <a:latin typeface="Arial"/>
                <a:cs typeface="Arial"/>
              </a:rPr>
              <a:t>Qualified</a:t>
            </a:r>
            <a:r>
              <a:rPr lang="en-US" sz="2000" spc="-5" dirty="0">
                <a:latin typeface="Arial"/>
                <a:cs typeface="Arial"/>
              </a:rPr>
              <a:t> </a:t>
            </a:r>
            <a:r>
              <a:rPr sz="2000" spc="-5" dirty="0">
                <a:latin typeface="Arial"/>
                <a:cs typeface="Arial"/>
              </a:rPr>
              <a:t>if he/she has appropriate </a:t>
            </a:r>
            <a:r>
              <a:rPr sz="2000" spc="-10" dirty="0">
                <a:latin typeface="Arial"/>
                <a:cs typeface="Arial"/>
              </a:rPr>
              <a:t>training</a:t>
            </a:r>
            <a:r>
              <a:rPr lang="en-US" sz="2000" spc="-10" dirty="0">
                <a:latin typeface="Arial"/>
                <a:cs typeface="Arial"/>
              </a:rPr>
              <a:t> </a:t>
            </a:r>
            <a:r>
              <a:rPr sz="2000" spc="-5" dirty="0">
                <a:latin typeface="Arial"/>
                <a:cs typeface="Arial"/>
              </a:rPr>
              <a:t>or experience in accord with the</a:t>
            </a:r>
            <a:r>
              <a:rPr sz="2000" spc="-105" dirty="0">
                <a:latin typeface="Arial"/>
                <a:cs typeface="Arial"/>
              </a:rPr>
              <a:t> </a:t>
            </a:r>
            <a:r>
              <a:rPr sz="2000" spc="-5" dirty="0">
                <a:latin typeface="Arial"/>
                <a:cs typeface="Arial"/>
              </a:rPr>
              <a:t>program’s level of</a:t>
            </a:r>
            <a:r>
              <a:rPr sz="2000" spc="-65" dirty="0">
                <a:latin typeface="Arial"/>
                <a:cs typeface="Arial"/>
              </a:rPr>
              <a:t> </a:t>
            </a:r>
            <a:r>
              <a:rPr sz="2000" spc="-5" dirty="0">
                <a:latin typeface="Arial"/>
                <a:cs typeface="Arial"/>
              </a:rPr>
              <a:t>complexity</a:t>
            </a:r>
            <a:endParaRPr sz="2000" dirty="0">
              <a:latin typeface="Arial"/>
              <a:cs typeface="Arial"/>
            </a:endParaRPr>
          </a:p>
          <a:p>
            <a:pPr marL="355600" marR="276225" indent="-342900">
              <a:lnSpc>
                <a:spcPct val="100000"/>
              </a:lnSpc>
              <a:spcBef>
                <a:spcPts val="770"/>
              </a:spcBef>
              <a:buChar char="•"/>
              <a:tabLst>
                <a:tab pos="354965" algn="l"/>
                <a:tab pos="355600" algn="l"/>
              </a:tabLst>
            </a:pPr>
            <a:r>
              <a:rPr sz="2000" spc="-5" dirty="0">
                <a:latin typeface="Arial"/>
                <a:cs typeface="Arial"/>
              </a:rPr>
              <a:t>Training or experience is appropriate if it </a:t>
            </a:r>
            <a:r>
              <a:rPr sz="2000" spc="-10" dirty="0">
                <a:latin typeface="Arial"/>
                <a:cs typeface="Arial"/>
              </a:rPr>
              <a:t>enable</a:t>
            </a:r>
            <a:r>
              <a:rPr lang="en-US" sz="2000" spc="-10" dirty="0">
                <a:latin typeface="Arial"/>
                <a:cs typeface="Arial"/>
              </a:rPr>
              <a:t>s</a:t>
            </a:r>
            <a:r>
              <a:rPr sz="2000" spc="-10" dirty="0">
                <a:latin typeface="Arial"/>
                <a:cs typeface="Arial"/>
              </a:rPr>
              <a:t> </a:t>
            </a:r>
            <a:r>
              <a:rPr sz="2000" spc="-5" dirty="0">
                <a:latin typeface="Arial"/>
                <a:cs typeface="Arial"/>
              </a:rPr>
              <a:t>them to fulfill the </a:t>
            </a:r>
            <a:r>
              <a:rPr sz="2000" spc="-10" dirty="0">
                <a:latin typeface="Arial"/>
                <a:cs typeface="Arial"/>
              </a:rPr>
              <a:t>minimum </a:t>
            </a:r>
            <a:r>
              <a:rPr sz="2000" spc="-5" dirty="0">
                <a:latin typeface="Arial"/>
                <a:cs typeface="Arial"/>
              </a:rPr>
              <a:t>standard requirements of </a:t>
            </a:r>
            <a:r>
              <a:rPr sz="2000" spc="-10" dirty="0">
                <a:latin typeface="Arial"/>
                <a:cs typeface="Arial"/>
              </a:rPr>
              <a:t>recognizing, evaluating, </a:t>
            </a:r>
            <a:r>
              <a:rPr sz="2000" spc="-5" dirty="0">
                <a:latin typeface="Arial"/>
                <a:cs typeface="Arial"/>
              </a:rPr>
              <a:t>and controlling the hazards in your</a:t>
            </a:r>
            <a:r>
              <a:rPr sz="2000" spc="-85" dirty="0">
                <a:latin typeface="Arial"/>
                <a:cs typeface="Arial"/>
              </a:rPr>
              <a:t> </a:t>
            </a:r>
            <a:r>
              <a:rPr sz="2000" spc="-5" dirty="0">
                <a:latin typeface="Arial"/>
                <a:cs typeface="Arial"/>
              </a:rPr>
              <a:t>workplace</a:t>
            </a:r>
            <a:endParaRPr sz="2000" dirty="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04800"/>
            <a:ext cx="7854441" cy="505908"/>
          </a:xfrm>
          <a:prstGeom prst="rect">
            <a:avLst/>
          </a:prstGeom>
        </p:spPr>
        <p:txBody>
          <a:bodyPr vert="horz" wrap="square" lIns="0" tIns="13335" rIns="0" bIns="0" rtlCol="0">
            <a:spAutoFit/>
          </a:bodyPr>
          <a:lstStyle/>
          <a:p>
            <a:pPr marL="1921510" marR="5080" indent="-1088390" algn="l">
              <a:lnSpc>
                <a:spcPct val="100000"/>
              </a:lnSpc>
              <a:spcBef>
                <a:spcPts val="105"/>
              </a:spcBef>
            </a:pPr>
            <a:r>
              <a:rPr lang="en-US" sz="3200" dirty="0"/>
              <a:t>User Training</a:t>
            </a:r>
            <a:endParaRPr sz="3200" dirty="0"/>
          </a:p>
        </p:txBody>
      </p:sp>
      <p:sp>
        <p:nvSpPr>
          <p:cNvPr id="3" name="object 3"/>
          <p:cNvSpPr txBox="1"/>
          <p:nvPr/>
        </p:nvSpPr>
        <p:spPr>
          <a:xfrm>
            <a:off x="457200" y="1173254"/>
            <a:ext cx="7807959" cy="4511491"/>
          </a:xfrm>
          <a:prstGeom prst="rect">
            <a:avLst/>
          </a:prstGeom>
        </p:spPr>
        <p:txBody>
          <a:bodyPr vert="horz" wrap="square" lIns="0" tIns="12700" rIns="0" bIns="0" rtlCol="0">
            <a:spAutoFit/>
          </a:bodyPr>
          <a:lstStyle/>
          <a:p>
            <a:pPr marL="12700" marR="5080">
              <a:lnSpc>
                <a:spcPct val="100000"/>
              </a:lnSpc>
              <a:spcBef>
                <a:spcPts val="100"/>
              </a:spcBef>
              <a:tabLst>
                <a:tab pos="354965" algn="l"/>
                <a:tab pos="355600" algn="l"/>
              </a:tabLst>
            </a:pPr>
            <a:r>
              <a:rPr lang="en-US" spc="-5" dirty="0">
                <a:latin typeface="Arial"/>
                <a:cs typeface="Arial"/>
              </a:rPr>
              <a:t>Employers shall have an effective training program which results in the employees being able to demonstrate a working knowledge of the following:</a:t>
            </a:r>
          </a:p>
          <a:p>
            <a:pPr marL="355600" marR="5080" indent="-342900">
              <a:lnSpc>
                <a:spcPct val="100000"/>
              </a:lnSpc>
              <a:spcBef>
                <a:spcPts val="100"/>
              </a:spcBef>
              <a:buChar char="•"/>
              <a:tabLst>
                <a:tab pos="354965" algn="l"/>
                <a:tab pos="355600" algn="l"/>
              </a:tabLst>
            </a:pPr>
            <a:endParaRPr lang="en-US" spc="-5" dirty="0">
              <a:latin typeface="Arial"/>
              <a:cs typeface="Arial"/>
            </a:endParaRPr>
          </a:p>
          <a:p>
            <a:pPr marL="355600" marR="5080" indent="-342900">
              <a:lnSpc>
                <a:spcPct val="100000"/>
              </a:lnSpc>
              <a:spcBef>
                <a:spcPts val="100"/>
              </a:spcBef>
              <a:buChar char="•"/>
              <a:tabLst>
                <a:tab pos="354965" algn="l"/>
                <a:tab pos="355600" algn="l"/>
              </a:tabLst>
            </a:pPr>
            <a:r>
              <a:rPr lang="en-US" spc="-5" dirty="0">
                <a:latin typeface="Arial"/>
                <a:cs typeface="Arial"/>
              </a:rPr>
              <a:t>Why the respirator is necessary and how improper fit, usage or maintenance can compromise its operation</a:t>
            </a:r>
          </a:p>
          <a:p>
            <a:pPr marL="355600" marR="5080" indent="-342900">
              <a:lnSpc>
                <a:spcPct val="100000"/>
              </a:lnSpc>
              <a:spcBef>
                <a:spcPts val="100"/>
              </a:spcBef>
              <a:buChar char="•"/>
              <a:tabLst>
                <a:tab pos="354965" algn="l"/>
                <a:tab pos="355600" algn="l"/>
              </a:tabLst>
            </a:pPr>
            <a:r>
              <a:rPr lang="en-US" spc="-5" dirty="0">
                <a:latin typeface="Arial"/>
                <a:cs typeface="Arial"/>
              </a:rPr>
              <a:t>What are the respirators working capabilities and limitations</a:t>
            </a:r>
          </a:p>
          <a:p>
            <a:pPr marL="355600" marR="5080" indent="-342900">
              <a:lnSpc>
                <a:spcPct val="100000"/>
              </a:lnSpc>
              <a:spcBef>
                <a:spcPts val="100"/>
              </a:spcBef>
              <a:buChar char="•"/>
              <a:tabLst>
                <a:tab pos="354965" algn="l"/>
                <a:tab pos="355600" algn="l"/>
              </a:tabLst>
            </a:pPr>
            <a:r>
              <a:rPr lang="en-US" spc="-5" dirty="0">
                <a:latin typeface="Arial"/>
                <a:cs typeface="Arial"/>
              </a:rPr>
              <a:t>How to inspect, put on, remove, use and perform user seal checks</a:t>
            </a:r>
          </a:p>
          <a:p>
            <a:pPr marL="355600" marR="5080" indent="-342900">
              <a:lnSpc>
                <a:spcPct val="100000"/>
              </a:lnSpc>
              <a:spcBef>
                <a:spcPts val="100"/>
              </a:spcBef>
              <a:buChar char="•"/>
              <a:tabLst>
                <a:tab pos="354965" algn="l"/>
                <a:tab pos="355600" algn="l"/>
              </a:tabLst>
            </a:pPr>
            <a:r>
              <a:rPr lang="en-US" spc="-5" dirty="0">
                <a:latin typeface="Arial"/>
                <a:cs typeface="Arial"/>
              </a:rPr>
              <a:t>How to use the respirator in emergency situations, including those involving malfunction</a:t>
            </a:r>
          </a:p>
          <a:p>
            <a:pPr marL="355600" marR="5080" indent="-342900">
              <a:lnSpc>
                <a:spcPct val="100000"/>
              </a:lnSpc>
              <a:spcBef>
                <a:spcPts val="100"/>
              </a:spcBef>
              <a:buChar char="•"/>
              <a:tabLst>
                <a:tab pos="354965" algn="l"/>
                <a:tab pos="355600" algn="l"/>
              </a:tabLst>
            </a:pPr>
            <a:r>
              <a:rPr lang="en-US" spc="-5" dirty="0">
                <a:latin typeface="Arial"/>
                <a:cs typeface="Arial"/>
              </a:rPr>
              <a:t>Proper procedures for respiratory maintenance and storage</a:t>
            </a:r>
          </a:p>
          <a:p>
            <a:pPr marL="355600" marR="5080" indent="-342900">
              <a:lnSpc>
                <a:spcPct val="100000"/>
              </a:lnSpc>
              <a:spcBef>
                <a:spcPts val="100"/>
              </a:spcBef>
              <a:buChar char="•"/>
              <a:tabLst>
                <a:tab pos="354965" algn="l"/>
                <a:tab pos="355600" algn="l"/>
              </a:tabLst>
            </a:pPr>
            <a:r>
              <a:rPr lang="en-US" spc="-5" dirty="0">
                <a:latin typeface="Arial"/>
                <a:cs typeface="Arial"/>
              </a:rPr>
              <a:t>How to recognize the medical signs and symptoms that may limit or prevent respirator use</a:t>
            </a:r>
          </a:p>
          <a:p>
            <a:pPr marL="355600" marR="5080" indent="-342900">
              <a:lnSpc>
                <a:spcPct val="100000"/>
              </a:lnSpc>
              <a:spcBef>
                <a:spcPts val="100"/>
              </a:spcBef>
              <a:buChar char="•"/>
              <a:tabLst>
                <a:tab pos="354965" algn="l"/>
                <a:tab pos="355600" algn="l"/>
              </a:tabLst>
            </a:pPr>
            <a:r>
              <a:rPr lang="en-US" spc="-5" dirty="0">
                <a:latin typeface="Arial"/>
                <a:cs typeface="Arial"/>
              </a:rPr>
              <a:t>A general understanding of the employer’s respiratory protection program</a:t>
            </a:r>
          </a:p>
          <a:p>
            <a:pPr marL="355600" marR="5080" indent="-342900">
              <a:lnSpc>
                <a:spcPct val="100000"/>
              </a:lnSpc>
              <a:spcBef>
                <a:spcPts val="100"/>
              </a:spcBef>
              <a:buChar char="•"/>
              <a:tabLst>
                <a:tab pos="354965" algn="l"/>
                <a:tab pos="355600" algn="l"/>
              </a:tabLst>
            </a:pPr>
            <a:endParaRPr lang="en-US" spc="-5" dirty="0">
              <a:latin typeface="Arial"/>
              <a:cs typeface="Arial"/>
            </a:endParaRPr>
          </a:p>
          <a:p>
            <a:pPr marL="355600" marR="5080" indent="-342900">
              <a:lnSpc>
                <a:spcPct val="100000"/>
              </a:lnSpc>
              <a:spcBef>
                <a:spcPts val="100"/>
              </a:spcBef>
              <a:buChar char="•"/>
              <a:tabLst>
                <a:tab pos="354965" algn="l"/>
                <a:tab pos="355600" algn="l"/>
              </a:tabLst>
            </a:pPr>
            <a:endParaRPr sz="3200" dirty="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609600"/>
            <a:ext cx="6983730" cy="505908"/>
          </a:xfrm>
          <a:prstGeom prst="rect">
            <a:avLst/>
          </a:prstGeom>
        </p:spPr>
        <p:txBody>
          <a:bodyPr vert="horz" wrap="square" lIns="0" tIns="13335" rIns="0" bIns="0" rtlCol="0">
            <a:spAutoFit/>
          </a:bodyPr>
          <a:lstStyle/>
          <a:p>
            <a:pPr marL="12700">
              <a:lnSpc>
                <a:spcPct val="100000"/>
              </a:lnSpc>
              <a:spcBef>
                <a:spcPts val="105"/>
              </a:spcBef>
            </a:pPr>
            <a:r>
              <a:rPr sz="3200" dirty="0"/>
              <a:t>R</a:t>
            </a:r>
            <a:r>
              <a:rPr lang="en-US" sz="3200" dirty="0"/>
              <a:t>espirator</a:t>
            </a:r>
            <a:r>
              <a:rPr sz="3200" spc="-110" dirty="0"/>
              <a:t> </a:t>
            </a:r>
            <a:r>
              <a:rPr sz="3200" dirty="0"/>
              <a:t>S</a:t>
            </a:r>
            <a:r>
              <a:rPr lang="en-US" sz="3200" dirty="0"/>
              <a:t>election</a:t>
            </a:r>
            <a:endParaRPr sz="3200" dirty="0"/>
          </a:p>
        </p:txBody>
      </p:sp>
      <p:sp>
        <p:nvSpPr>
          <p:cNvPr id="3" name="object 3"/>
          <p:cNvSpPr txBox="1"/>
          <p:nvPr/>
        </p:nvSpPr>
        <p:spPr>
          <a:xfrm>
            <a:off x="535940" y="1219200"/>
            <a:ext cx="7651115" cy="4419800"/>
          </a:xfrm>
          <a:prstGeom prst="rect">
            <a:avLst/>
          </a:prstGeom>
        </p:spPr>
        <p:txBody>
          <a:bodyPr vert="horz" wrap="square" lIns="0" tIns="109855" rIns="0" bIns="0" rtlCol="0">
            <a:spAutoFit/>
          </a:bodyPr>
          <a:lstStyle/>
          <a:p>
            <a:pPr marL="355600" indent="-342900">
              <a:lnSpc>
                <a:spcPct val="100000"/>
              </a:lnSpc>
              <a:spcBef>
                <a:spcPts val="865"/>
              </a:spcBef>
              <a:buChar char="•"/>
              <a:tabLst>
                <a:tab pos="354965" algn="l"/>
                <a:tab pos="355600" algn="l"/>
              </a:tabLst>
            </a:pPr>
            <a:r>
              <a:rPr sz="3000" spc="-5" dirty="0">
                <a:latin typeface="Arial"/>
                <a:cs typeface="Arial"/>
              </a:rPr>
              <a:t>Must be </a:t>
            </a:r>
            <a:r>
              <a:rPr sz="3000" dirty="0">
                <a:latin typeface="Arial"/>
                <a:cs typeface="Arial"/>
              </a:rPr>
              <a:t>NIOSH</a:t>
            </a:r>
            <a:r>
              <a:rPr sz="3000" spc="-105" dirty="0">
                <a:latin typeface="Arial"/>
                <a:cs typeface="Arial"/>
              </a:rPr>
              <a:t> </a:t>
            </a:r>
            <a:r>
              <a:rPr sz="3000" spc="-5" dirty="0">
                <a:latin typeface="Arial"/>
                <a:cs typeface="Arial"/>
              </a:rPr>
              <a:t>certified</a:t>
            </a:r>
            <a:endParaRPr sz="3000" dirty="0">
              <a:latin typeface="Arial"/>
              <a:cs typeface="Arial"/>
            </a:endParaRPr>
          </a:p>
          <a:p>
            <a:pPr marL="355600" marR="342900" indent="-342900">
              <a:lnSpc>
                <a:spcPct val="100000"/>
              </a:lnSpc>
              <a:spcBef>
                <a:spcPts val="765"/>
              </a:spcBef>
              <a:buChar char="•"/>
              <a:tabLst>
                <a:tab pos="354965" algn="l"/>
                <a:tab pos="355600" algn="l"/>
              </a:tabLst>
            </a:pPr>
            <a:r>
              <a:rPr sz="3000" spc="-5" dirty="0">
                <a:latin typeface="Arial"/>
                <a:cs typeface="Arial"/>
              </a:rPr>
              <a:t>Particulate respirator</a:t>
            </a:r>
            <a:r>
              <a:rPr lang="en-US" sz="3000" spc="-5" dirty="0">
                <a:latin typeface="Arial"/>
                <a:cs typeface="Arial"/>
              </a:rPr>
              <a:t>s</a:t>
            </a:r>
            <a:r>
              <a:rPr sz="3000" spc="-5" dirty="0">
                <a:latin typeface="Arial"/>
                <a:cs typeface="Arial"/>
              </a:rPr>
              <a:t> filter dust, fumes, mists and infectious</a:t>
            </a:r>
            <a:r>
              <a:rPr sz="3000" spc="-65" dirty="0">
                <a:latin typeface="Arial"/>
                <a:cs typeface="Arial"/>
              </a:rPr>
              <a:t> </a:t>
            </a:r>
            <a:r>
              <a:rPr sz="3000" spc="-5" dirty="0">
                <a:latin typeface="Arial"/>
                <a:cs typeface="Arial"/>
              </a:rPr>
              <a:t>particles</a:t>
            </a:r>
            <a:endParaRPr sz="3000" dirty="0">
              <a:latin typeface="Arial"/>
              <a:cs typeface="Arial"/>
            </a:endParaRPr>
          </a:p>
          <a:p>
            <a:pPr marL="355600" indent="-342900">
              <a:lnSpc>
                <a:spcPct val="100000"/>
              </a:lnSpc>
              <a:spcBef>
                <a:spcPts val="765"/>
              </a:spcBef>
              <a:buChar char="•"/>
              <a:tabLst>
                <a:tab pos="354965" algn="l"/>
                <a:tab pos="355600" algn="l"/>
              </a:tabLst>
            </a:pPr>
            <a:r>
              <a:rPr sz="3000" dirty="0">
                <a:latin typeface="Arial"/>
                <a:cs typeface="Arial"/>
              </a:rPr>
              <a:t>N </a:t>
            </a:r>
            <a:r>
              <a:rPr sz="3000" spc="-5" dirty="0">
                <a:latin typeface="Arial"/>
                <a:cs typeface="Arial"/>
              </a:rPr>
              <a:t>(non oil</a:t>
            </a:r>
            <a:r>
              <a:rPr sz="3000" spc="-70" dirty="0">
                <a:latin typeface="Arial"/>
                <a:cs typeface="Arial"/>
              </a:rPr>
              <a:t> </a:t>
            </a:r>
            <a:r>
              <a:rPr sz="3000" spc="-5" dirty="0">
                <a:latin typeface="Arial"/>
                <a:cs typeface="Arial"/>
              </a:rPr>
              <a:t>resistant)</a:t>
            </a:r>
            <a:endParaRPr sz="3000" dirty="0">
              <a:latin typeface="Arial"/>
              <a:cs typeface="Arial"/>
            </a:endParaRPr>
          </a:p>
          <a:p>
            <a:pPr marL="355600" indent="-342900">
              <a:lnSpc>
                <a:spcPct val="100000"/>
              </a:lnSpc>
              <a:spcBef>
                <a:spcPts val="765"/>
              </a:spcBef>
              <a:buChar char="•"/>
              <a:tabLst>
                <a:tab pos="354965" algn="l"/>
                <a:tab pos="355600" algn="l"/>
              </a:tabLst>
            </a:pPr>
            <a:r>
              <a:rPr sz="3000" dirty="0">
                <a:latin typeface="Arial"/>
                <a:cs typeface="Arial"/>
              </a:rPr>
              <a:t>R </a:t>
            </a:r>
            <a:r>
              <a:rPr sz="3000" spc="-5" dirty="0">
                <a:latin typeface="Arial"/>
                <a:cs typeface="Arial"/>
              </a:rPr>
              <a:t>(oil</a:t>
            </a:r>
            <a:r>
              <a:rPr sz="3000" spc="-70" dirty="0">
                <a:latin typeface="Arial"/>
                <a:cs typeface="Arial"/>
              </a:rPr>
              <a:t> </a:t>
            </a:r>
            <a:r>
              <a:rPr sz="3000" spc="-5" dirty="0">
                <a:latin typeface="Arial"/>
                <a:cs typeface="Arial"/>
              </a:rPr>
              <a:t>resistant)</a:t>
            </a:r>
            <a:endParaRPr sz="3000" dirty="0">
              <a:latin typeface="Arial"/>
              <a:cs typeface="Arial"/>
            </a:endParaRPr>
          </a:p>
          <a:p>
            <a:pPr marL="355600" indent="-342900">
              <a:lnSpc>
                <a:spcPct val="100000"/>
              </a:lnSpc>
              <a:spcBef>
                <a:spcPts val="765"/>
              </a:spcBef>
              <a:buChar char="•"/>
              <a:tabLst>
                <a:tab pos="354965" algn="l"/>
                <a:tab pos="355600" algn="l"/>
              </a:tabLst>
            </a:pPr>
            <a:r>
              <a:rPr sz="3000" dirty="0">
                <a:latin typeface="Arial"/>
                <a:cs typeface="Arial"/>
              </a:rPr>
              <a:t>P </a:t>
            </a:r>
            <a:r>
              <a:rPr sz="3000" spc="-5" dirty="0">
                <a:latin typeface="Arial"/>
                <a:cs typeface="Arial"/>
              </a:rPr>
              <a:t>(oil</a:t>
            </a:r>
            <a:r>
              <a:rPr sz="3000" spc="-95" dirty="0">
                <a:latin typeface="Arial"/>
                <a:cs typeface="Arial"/>
              </a:rPr>
              <a:t> </a:t>
            </a:r>
            <a:r>
              <a:rPr sz="3000" spc="-5" dirty="0">
                <a:latin typeface="Arial"/>
                <a:cs typeface="Arial"/>
              </a:rPr>
              <a:t>proof)</a:t>
            </a:r>
            <a:endParaRPr sz="3000" dirty="0">
              <a:latin typeface="Arial"/>
              <a:cs typeface="Arial"/>
            </a:endParaRPr>
          </a:p>
          <a:p>
            <a:pPr marL="355600" indent="-342900">
              <a:lnSpc>
                <a:spcPct val="100000"/>
              </a:lnSpc>
              <a:spcBef>
                <a:spcPts val="765"/>
              </a:spcBef>
              <a:buChar char="•"/>
              <a:tabLst>
                <a:tab pos="354965" algn="l"/>
                <a:tab pos="355600" algn="l"/>
              </a:tabLst>
            </a:pPr>
            <a:r>
              <a:rPr sz="3000" spc="-5" dirty="0">
                <a:latin typeface="Arial"/>
                <a:cs typeface="Arial"/>
              </a:rPr>
              <a:t>Filter efficiency 95, 99 and </a:t>
            </a:r>
            <a:r>
              <a:rPr sz="3000" spc="-10" dirty="0">
                <a:latin typeface="Arial"/>
                <a:cs typeface="Arial"/>
              </a:rPr>
              <a:t>99.97</a:t>
            </a:r>
            <a:r>
              <a:rPr sz="3000" spc="-75" dirty="0">
                <a:latin typeface="Arial"/>
                <a:cs typeface="Arial"/>
              </a:rPr>
              <a:t> </a:t>
            </a:r>
            <a:r>
              <a:rPr sz="3000" spc="-5" dirty="0">
                <a:latin typeface="Arial"/>
                <a:cs typeface="Arial"/>
              </a:rPr>
              <a:t>(100)%</a:t>
            </a:r>
            <a:endParaRPr sz="3000" dirty="0">
              <a:latin typeface="Arial"/>
              <a:cs typeface="Arial"/>
            </a:endParaRPr>
          </a:p>
          <a:p>
            <a:pPr marL="355600" indent="-342900">
              <a:lnSpc>
                <a:spcPct val="100000"/>
              </a:lnSpc>
              <a:spcBef>
                <a:spcPts val="765"/>
              </a:spcBef>
              <a:buChar char="•"/>
              <a:tabLst>
                <a:tab pos="354965" algn="l"/>
                <a:tab pos="355600" algn="l"/>
              </a:tabLst>
            </a:pPr>
            <a:r>
              <a:rPr sz="3000" spc="-5" dirty="0">
                <a:latin typeface="Arial"/>
                <a:cs typeface="Arial"/>
              </a:rPr>
              <a:t>Most common are N95 and</a:t>
            </a:r>
            <a:r>
              <a:rPr sz="3000" spc="-114" dirty="0">
                <a:latin typeface="Arial"/>
                <a:cs typeface="Arial"/>
              </a:rPr>
              <a:t> </a:t>
            </a:r>
            <a:r>
              <a:rPr sz="3000" spc="-10" dirty="0">
                <a:latin typeface="Arial"/>
                <a:cs typeface="Arial"/>
              </a:rPr>
              <a:t>P100</a:t>
            </a:r>
            <a:endParaRPr sz="3000" dirty="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57200"/>
            <a:ext cx="4556602" cy="505908"/>
          </a:xfrm>
          <a:prstGeom prst="rect">
            <a:avLst/>
          </a:prstGeom>
        </p:spPr>
        <p:txBody>
          <a:bodyPr vert="horz" wrap="square" lIns="0" tIns="13335" rIns="0" bIns="0" rtlCol="0">
            <a:spAutoFit/>
          </a:bodyPr>
          <a:lstStyle/>
          <a:p>
            <a:pPr marL="12700">
              <a:lnSpc>
                <a:spcPct val="100000"/>
              </a:lnSpc>
              <a:spcBef>
                <a:spcPts val="105"/>
              </a:spcBef>
            </a:pPr>
            <a:r>
              <a:rPr sz="3200" dirty="0"/>
              <a:t>N</a:t>
            </a:r>
            <a:r>
              <a:rPr lang="en-US" sz="3200" dirty="0"/>
              <a:t>95 Respirator</a:t>
            </a:r>
            <a:endParaRPr sz="3200" dirty="0"/>
          </a:p>
        </p:txBody>
      </p:sp>
      <p:sp>
        <p:nvSpPr>
          <p:cNvPr id="3" name="object 3"/>
          <p:cNvSpPr txBox="1"/>
          <p:nvPr/>
        </p:nvSpPr>
        <p:spPr>
          <a:xfrm>
            <a:off x="381000" y="1152536"/>
            <a:ext cx="7814945" cy="5535490"/>
          </a:xfrm>
          <a:prstGeom prst="rect">
            <a:avLst/>
          </a:prstGeom>
        </p:spPr>
        <p:txBody>
          <a:bodyPr vert="horz" wrap="square" lIns="0" tIns="109855" rIns="0" bIns="0" rtlCol="0">
            <a:spAutoFit/>
          </a:bodyPr>
          <a:lstStyle/>
          <a:p>
            <a:pPr marL="355600" indent="-342900">
              <a:lnSpc>
                <a:spcPct val="100000"/>
              </a:lnSpc>
              <a:spcBef>
                <a:spcPts val="865"/>
              </a:spcBef>
              <a:buChar char="•"/>
              <a:tabLst>
                <a:tab pos="354965" algn="l"/>
                <a:tab pos="355600" algn="l"/>
              </a:tabLst>
            </a:pPr>
            <a:r>
              <a:rPr lang="en-US" sz="2000" dirty="0">
                <a:latin typeface="Arial"/>
                <a:cs typeface="Arial"/>
              </a:rPr>
              <a:t>What does the N95 respirator do?</a:t>
            </a:r>
          </a:p>
          <a:p>
            <a:pPr marL="812800" lvl="1" indent="-342900">
              <a:spcBef>
                <a:spcPts val="865"/>
              </a:spcBef>
              <a:buChar char="•"/>
              <a:tabLst>
                <a:tab pos="354965" algn="l"/>
                <a:tab pos="355600" algn="l"/>
              </a:tabLst>
            </a:pPr>
            <a:r>
              <a:rPr lang="en-US" sz="2000" dirty="0">
                <a:latin typeface="Arial"/>
                <a:cs typeface="Arial"/>
              </a:rPr>
              <a:t>It is a tight-fitting respirator. When used properly, it filters out 95% of the hazardous particles in the air.</a:t>
            </a:r>
          </a:p>
          <a:p>
            <a:pPr marL="1270000" lvl="2" indent="-342900">
              <a:spcBef>
                <a:spcPts val="865"/>
              </a:spcBef>
              <a:buChar char="•"/>
              <a:tabLst>
                <a:tab pos="354965" algn="l"/>
                <a:tab pos="355600" algn="l"/>
              </a:tabLst>
            </a:pPr>
            <a:r>
              <a:rPr lang="en-US" sz="2000" dirty="0">
                <a:latin typeface="Arial"/>
                <a:cs typeface="Arial"/>
              </a:rPr>
              <a:t>If it does not fit tightly against your face, it will not protect you.</a:t>
            </a:r>
          </a:p>
          <a:p>
            <a:pPr marL="1270000" lvl="2" indent="-342900">
              <a:spcBef>
                <a:spcPts val="865"/>
              </a:spcBef>
              <a:buChar char="•"/>
              <a:tabLst>
                <a:tab pos="354965" algn="l"/>
                <a:tab pos="355600" algn="l"/>
              </a:tabLst>
            </a:pPr>
            <a:r>
              <a:rPr lang="en-US" sz="2000" dirty="0">
                <a:latin typeface="Arial"/>
                <a:cs typeface="Arial"/>
              </a:rPr>
              <a:t>Examples of respiratory hazards: COVID-19, aerosolized flu, measles</a:t>
            </a:r>
          </a:p>
          <a:p>
            <a:pPr marL="355600" indent="-342900">
              <a:spcBef>
                <a:spcPts val="865"/>
              </a:spcBef>
              <a:buChar char="•"/>
              <a:tabLst>
                <a:tab pos="354965" algn="l"/>
                <a:tab pos="355600" algn="l"/>
              </a:tabLst>
            </a:pPr>
            <a:r>
              <a:rPr lang="en-US" sz="2000" dirty="0">
                <a:latin typeface="Arial"/>
                <a:cs typeface="Arial"/>
              </a:rPr>
              <a:t>What the N95 cannot do:</a:t>
            </a:r>
          </a:p>
          <a:p>
            <a:pPr marL="812800" lvl="1" indent="-342900">
              <a:spcBef>
                <a:spcPts val="865"/>
              </a:spcBef>
              <a:buChar char="•"/>
              <a:tabLst>
                <a:tab pos="354965" algn="l"/>
                <a:tab pos="355600" algn="l"/>
              </a:tabLst>
            </a:pPr>
            <a:r>
              <a:rPr lang="en-US" sz="2000" dirty="0">
                <a:latin typeface="Arial"/>
                <a:cs typeface="Arial"/>
              </a:rPr>
              <a:t>It cannot provide additional oxygen. It only filters (purifies) air you breathe.</a:t>
            </a:r>
          </a:p>
          <a:p>
            <a:pPr marL="812800" lvl="1" indent="-342900">
              <a:spcBef>
                <a:spcPts val="865"/>
              </a:spcBef>
              <a:buChar char="•"/>
              <a:tabLst>
                <a:tab pos="354965" algn="l"/>
                <a:tab pos="355600" algn="l"/>
              </a:tabLst>
            </a:pPr>
            <a:r>
              <a:rPr lang="en-US" sz="2000" dirty="0">
                <a:latin typeface="Arial"/>
                <a:cs typeface="Arial"/>
              </a:rPr>
              <a:t>It cannot protect you from vapors or gases. Vapors and gases can pass through the N95 filter.</a:t>
            </a:r>
          </a:p>
          <a:p>
            <a:pPr marL="812800" lvl="1" indent="-342900">
              <a:spcBef>
                <a:spcPts val="865"/>
              </a:spcBef>
              <a:buChar char="•"/>
              <a:tabLst>
                <a:tab pos="354965" algn="l"/>
                <a:tab pos="355600" algn="l"/>
              </a:tabLst>
            </a:pPr>
            <a:r>
              <a:rPr lang="en-US" sz="2000" dirty="0">
                <a:latin typeface="Arial"/>
                <a:cs typeface="Arial"/>
              </a:rPr>
              <a:t>It cannot protect you if oil is present in the air. Oil changes how the N95 filter works. For oils, choose a different type of respirator (e.g. P95 or P100)</a:t>
            </a:r>
            <a:endParaRPr sz="2000" dirty="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16F1F-CDBC-CF08-5505-BC7B66B82CEA}"/>
              </a:ext>
            </a:extLst>
          </p:cNvPr>
          <p:cNvSpPr>
            <a:spLocks noGrp="1"/>
          </p:cNvSpPr>
          <p:nvPr>
            <p:ph type="title"/>
          </p:nvPr>
        </p:nvSpPr>
        <p:spPr>
          <a:xfrm>
            <a:off x="617070" y="283774"/>
            <a:ext cx="7854441" cy="492443"/>
          </a:xfrm>
        </p:spPr>
        <p:txBody>
          <a:bodyPr/>
          <a:lstStyle/>
          <a:p>
            <a:r>
              <a:rPr lang="en-US" sz="3200" dirty="0">
                <a:ea typeface="+mj-lt"/>
                <a:cs typeface="+mj-lt"/>
              </a:rPr>
              <a:t>NIOSH Approved N95 Respirator</a:t>
            </a:r>
            <a:endParaRPr lang="en-US" sz="3200" dirty="0"/>
          </a:p>
        </p:txBody>
      </p:sp>
      <p:sp>
        <p:nvSpPr>
          <p:cNvPr id="3" name="Text Placeholder 2">
            <a:extLst>
              <a:ext uri="{FF2B5EF4-FFF2-40B4-BE49-F238E27FC236}">
                <a16:creationId xmlns:a16="http://schemas.microsoft.com/office/drawing/2014/main" id="{8A84E7BD-BAE7-2794-A44A-B805772FA66A}"/>
              </a:ext>
            </a:extLst>
          </p:cNvPr>
          <p:cNvSpPr>
            <a:spLocks noGrp="1"/>
          </p:cNvSpPr>
          <p:nvPr>
            <p:ph type="body" idx="1"/>
          </p:nvPr>
        </p:nvSpPr>
        <p:spPr>
          <a:xfrm>
            <a:off x="644779" y="914401"/>
            <a:ext cx="7963280" cy="1537624"/>
          </a:xfrm>
        </p:spPr>
        <p:txBody>
          <a:bodyPr/>
          <a:lstStyle/>
          <a:p>
            <a:r>
              <a:rPr lang="en-US" dirty="0">
                <a:ea typeface="+mn-lt"/>
                <a:cs typeface="+mn-lt"/>
              </a:rPr>
              <a:t>The National Institute of Occupational Safety and Health (NIOSH) evaluates respirators to be sure they will be effective</a:t>
            </a:r>
            <a:endParaRPr lang="en-US" dirty="0"/>
          </a:p>
          <a:p>
            <a:endParaRPr lang="en-US" dirty="0"/>
          </a:p>
        </p:txBody>
      </p:sp>
      <p:pic>
        <p:nvPicPr>
          <p:cNvPr id="4" name="Picture 3">
            <a:extLst>
              <a:ext uri="{FF2B5EF4-FFF2-40B4-BE49-F238E27FC236}">
                <a16:creationId xmlns:a16="http://schemas.microsoft.com/office/drawing/2014/main" id="{3D56A043-7A2E-9E7D-7A51-D31F86DFD934}"/>
              </a:ext>
            </a:extLst>
          </p:cNvPr>
          <p:cNvPicPr>
            <a:picLocks noChangeAspect="1"/>
          </p:cNvPicPr>
          <p:nvPr/>
        </p:nvPicPr>
        <p:blipFill>
          <a:blip r:embed="rId2"/>
          <a:stretch>
            <a:fillRect/>
          </a:stretch>
        </p:blipFill>
        <p:spPr>
          <a:xfrm>
            <a:off x="469512" y="1500551"/>
            <a:ext cx="7074288" cy="4250074"/>
          </a:xfrm>
          <a:prstGeom prst="rect">
            <a:avLst/>
          </a:prstGeom>
        </p:spPr>
      </p:pic>
      <p:sp>
        <p:nvSpPr>
          <p:cNvPr id="6" name="TextBox 5">
            <a:extLst>
              <a:ext uri="{FF2B5EF4-FFF2-40B4-BE49-F238E27FC236}">
                <a16:creationId xmlns:a16="http://schemas.microsoft.com/office/drawing/2014/main" id="{A36F2098-0CF7-898A-1F99-6369B4D4D23C}"/>
              </a:ext>
            </a:extLst>
          </p:cNvPr>
          <p:cNvSpPr txBox="1"/>
          <p:nvPr/>
        </p:nvSpPr>
        <p:spPr>
          <a:xfrm>
            <a:off x="7391400" y="1683213"/>
            <a:ext cx="1600200" cy="3724096"/>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a:t>Important!</a:t>
            </a:r>
            <a:r>
              <a:rPr lang="en-US" sz="2000" dirty="0"/>
              <a:t> </a:t>
            </a:r>
            <a:r>
              <a:rPr lang="en-US" sz="1800" dirty="0"/>
              <a:t>The respirator used </a:t>
            </a:r>
            <a:r>
              <a:rPr lang="en-US" sz="1800" u="sng" dirty="0"/>
              <a:t>must be</a:t>
            </a:r>
            <a:r>
              <a:rPr lang="en-US" sz="1800" dirty="0"/>
              <a:t> NIOSH approved. </a:t>
            </a:r>
            <a:r>
              <a:rPr lang="en-US" sz="1800" dirty="0">
                <a:ea typeface="+mn-lt"/>
                <a:cs typeface="+mn-lt"/>
              </a:rPr>
              <a:t>Be sure these markings are on your N95 before you use it!</a:t>
            </a:r>
            <a:r>
              <a:rPr lang="en-US" sz="1800" dirty="0"/>
              <a:t> Counterfeit respirators have been found!</a:t>
            </a:r>
            <a:endParaRPr lang="en-US" sz="1800" dirty="0">
              <a:cs typeface="Calibri"/>
            </a:endParaRPr>
          </a:p>
        </p:txBody>
      </p:sp>
      <p:sp>
        <p:nvSpPr>
          <p:cNvPr id="10" name="TextBox 9">
            <a:extLst>
              <a:ext uri="{FF2B5EF4-FFF2-40B4-BE49-F238E27FC236}">
                <a16:creationId xmlns:a16="http://schemas.microsoft.com/office/drawing/2014/main" id="{2876D4E9-D3E0-C265-86A4-2B2BD50EF1C2}"/>
              </a:ext>
            </a:extLst>
          </p:cNvPr>
          <p:cNvSpPr txBox="1"/>
          <p:nvPr/>
        </p:nvSpPr>
        <p:spPr>
          <a:xfrm>
            <a:off x="445699" y="5976148"/>
            <a:ext cx="7391400" cy="461665"/>
          </a:xfrm>
          <a:prstGeom prst="rect">
            <a:avLst/>
          </a:prstGeom>
          <a:noFill/>
        </p:spPr>
        <p:txBody>
          <a:bodyPr wrap="square">
            <a:spAutoFit/>
          </a:bodyPr>
          <a:lstStyle/>
          <a:p>
            <a:r>
              <a:rPr lang="en-US" sz="1200" dirty="0"/>
              <a:t>CDC NIOSH – Approved Particulate Filtering Facepiece Respirators, </a:t>
            </a:r>
            <a:r>
              <a:rPr lang="en-US" sz="1200" dirty="0">
                <a:hlinkClick r:id="rId3"/>
              </a:rPr>
              <a:t>https://www.cdc.gov/niosh/npptl/topics/respirators/disp_part/default.html</a:t>
            </a:r>
            <a:r>
              <a:rPr lang="en-US" sz="1200" dirty="0"/>
              <a:t>, accessed 6/8/2021</a:t>
            </a:r>
          </a:p>
        </p:txBody>
      </p:sp>
    </p:spTree>
    <p:extLst>
      <p:ext uri="{BB962C8B-B14F-4D97-AF65-F5344CB8AC3E}">
        <p14:creationId xmlns:p14="http://schemas.microsoft.com/office/powerpoint/2010/main" val="621269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2F327-D67B-F400-DB81-319D4F0695F6}"/>
              </a:ext>
            </a:extLst>
          </p:cNvPr>
          <p:cNvSpPr>
            <a:spLocks noGrp="1"/>
          </p:cNvSpPr>
          <p:nvPr>
            <p:ph type="title"/>
          </p:nvPr>
        </p:nvSpPr>
        <p:spPr>
          <a:xfrm>
            <a:off x="457200" y="381000"/>
            <a:ext cx="7854441" cy="861774"/>
          </a:xfrm>
        </p:spPr>
        <p:txBody>
          <a:bodyPr/>
          <a:lstStyle/>
          <a:p>
            <a:r>
              <a:rPr lang="en-US" sz="2800" b="1" dirty="0">
                <a:effectLst/>
                <a:latin typeface="Calibri" panose="020F0502020204030204" pitchFamily="34" charset="0"/>
                <a:ea typeface="Calibri" panose="020F0502020204030204" pitchFamily="34" charset="0"/>
              </a:rPr>
              <a:t>HCC Core Capabilities as defined by the Assistant Secretary for Preparedness and Response</a:t>
            </a:r>
            <a:endParaRPr lang="en-US" sz="2800" dirty="0"/>
          </a:p>
        </p:txBody>
      </p:sp>
      <p:sp>
        <p:nvSpPr>
          <p:cNvPr id="3" name="Text Placeholder 2">
            <a:extLst>
              <a:ext uri="{FF2B5EF4-FFF2-40B4-BE49-F238E27FC236}">
                <a16:creationId xmlns:a16="http://schemas.microsoft.com/office/drawing/2014/main" id="{7A8126FC-8DDA-7E95-4CA3-FC732E0FFA52}"/>
              </a:ext>
            </a:extLst>
          </p:cNvPr>
          <p:cNvSpPr>
            <a:spLocks noGrp="1"/>
          </p:cNvSpPr>
          <p:nvPr>
            <p:ph type="body" idx="1"/>
          </p:nvPr>
        </p:nvSpPr>
        <p:spPr>
          <a:xfrm>
            <a:off x="535940" y="1621027"/>
            <a:ext cx="8072119" cy="5262979"/>
          </a:xfrm>
        </p:spPr>
        <p:txBody>
          <a:bodyPr/>
          <a:lstStyle/>
          <a:p>
            <a:r>
              <a:rPr lang="en-US" sz="1800" dirty="0">
                <a:effectLst/>
                <a:latin typeface="Calibri" panose="020F0502020204030204" pitchFamily="34" charset="0"/>
                <a:ea typeface="Calibri" panose="020F0502020204030204" pitchFamily="34" charset="0"/>
              </a:rPr>
              <a:t>The federal government provides funding to coalitions to assist with planning under the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Hospital Preparedness Program</a:t>
            </a:r>
            <a:r>
              <a:rPr lang="en-US" sz="1800" dirty="0">
                <a:effectLst/>
                <a:latin typeface="Calibri" panose="020F0502020204030204" pitchFamily="34" charset="0"/>
                <a:ea typeface="Calibri" panose="020F0502020204030204" pitchFamily="34" charset="0"/>
              </a:rPr>
              <a:t> (HPP). There are some regional variabilities, however, </a:t>
            </a:r>
            <a:r>
              <a:rPr lang="en-US" sz="1800" dirty="0">
                <a:effectLst/>
                <a:latin typeface="Calibri" panose="020F0502020204030204" pitchFamily="34" charset="0"/>
                <a:ea typeface="Calibri" panose="020F0502020204030204" pitchFamily="34" charset="0"/>
                <a:cs typeface="Times New Roman" panose="02020603050405020304" pitchFamily="18" charset="0"/>
              </a:rPr>
              <a:t>key capabilities and goals that HCCs should strive to achieve (taken directly from the Healthcare Preparedness and Response Capabilities): </a:t>
            </a:r>
          </a:p>
          <a:p>
            <a:pPr marL="285750" indent="-285750">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rPr>
              <a:t>Capability 1: Foundation for Health Care and Medical Readiness- </a:t>
            </a:r>
            <a:r>
              <a:rPr lang="en-US" sz="1800" dirty="0">
                <a:effectLst/>
                <a:latin typeface="Calibri" panose="020F0502020204030204" pitchFamily="34" charset="0"/>
                <a:ea typeface="Calibri" panose="020F0502020204030204" pitchFamily="34" charset="0"/>
              </a:rPr>
              <a:t>strong relationships, identify hazards and risks, and prioritize and address gaps through planning, training, exercising, and managing resources</a:t>
            </a:r>
          </a:p>
          <a:p>
            <a:pPr marL="285750" indent="-285750">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rPr>
              <a:t>Capability 2: Health Care and Medical Response Coordination-</a:t>
            </a:r>
            <a:r>
              <a:rPr lang="en-US" sz="1800" dirty="0">
                <a:effectLst/>
                <a:latin typeface="Calibri" panose="020F0502020204030204" pitchFamily="34" charset="0"/>
                <a:ea typeface="Calibri" panose="020F0502020204030204" pitchFamily="34" charset="0"/>
              </a:rPr>
              <a:t>plan and collaborate to share and analyze information, manage and share resources, and coordinate strategies to deliver medical care to all populations during emergencies and planned events</a:t>
            </a:r>
          </a:p>
          <a:p>
            <a:pPr marL="285750" indent="-285750">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rPr>
              <a:t>Capability 3: Continuity of Health Care Service Delivery-  </a:t>
            </a:r>
            <a:r>
              <a:rPr lang="en-US" sz="1800" dirty="0">
                <a:effectLst/>
                <a:latin typeface="Calibri" panose="020F0502020204030204" pitchFamily="34" charset="0"/>
                <a:ea typeface="Calibri" panose="020F0502020204030204" pitchFamily="34" charset="0"/>
              </a:rPr>
              <a:t>provide uninterrupted, optimal medical care to all populations in the face of damaged or disabled health care infrastructure</a:t>
            </a:r>
          </a:p>
          <a:p>
            <a:pPr marL="285750" indent="-285750">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rPr>
              <a:t>Capability 4: Medical Surge- </a:t>
            </a:r>
            <a:r>
              <a:rPr lang="en-US" sz="1800" dirty="0">
                <a:effectLst/>
                <a:latin typeface="Calibri" panose="020F0502020204030204" pitchFamily="34" charset="0"/>
                <a:ea typeface="Calibri" panose="020F0502020204030204" pitchFamily="34" charset="0"/>
              </a:rPr>
              <a:t>deliver timely and efficient care to their patients even when the demand for health care services exceeds available supply; coordinates information and available resources for its members to maintain conventional surge response</a:t>
            </a: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16922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80131"/>
            <a:ext cx="7854441" cy="505908"/>
          </a:xfrm>
          <a:prstGeom prst="rect">
            <a:avLst/>
          </a:prstGeom>
        </p:spPr>
        <p:txBody>
          <a:bodyPr vert="horz" wrap="square" lIns="0" tIns="13335" rIns="0" bIns="0" rtlCol="0">
            <a:spAutoFit/>
          </a:bodyPr>
          <a:lstStyle/>
          <a:p>
            <a:pPr marL="2480945" marR="5080" indent="-1350645" algn="l">
              <a:lnSpc>
                <a:spcPct val="100000"/>
              </a:lnSpc>
              <a:spcBef>
                <a:spcPts val="105"/>
              </a:spcBef>
            </a:pPr>
            <a:r>
              <a:rPr sz="3200" dirty="0"/>
              <a:t>I</a:t>
            </a:r>
            <a:r>
              <a:rPr lang="en-US" sz="3200" dirty="0"/>
              <a:t>mplementing and Updating</a:t>
            </a:r>
            <a:endParaRPr sz="3200" dirty="0"/>
          </a:p>
        </p:txBody>
      </p:sp>
      <p:sp>
        <p:nvSpPr>
          <p:cNvPr id="6" name="Text Placeholder 5">
            <a:extLst>
              <a:ext uri="{FF2B5EF4-FFF2-40B4-BE49-F238E27FC236}">
                <a16:creationId xmlns:a16="http://schemas.microsoft.com/office/drawing/2014/main" id="{00839B2B-16A6-9936-6573-5DC218524DDB}"/>
              </a:ext>
            </a:extLst>
          </p:cNvPr>
          <p:cNvSpPr>
            <a:spLocks noGrp="1"/>
          </p:cNvSpPr>
          <p:nvPr>
            <p:ph type="body" idx="1"/>
          </p:nvPr>
        </p:nvSpPr>
        <p:spPr>
          <a:xfrm>
            <a:off x="381000" y="1066800"/>
            <a:ext cx="8072119" cy="2518638"/>
          </a:xfrm>
        </p:spPr>
        <p:txBody>
          <a:bodyPr/>
          <a:lstStyle/>
          <a:p>
            <a:pPr marL="298450" marR="5080" indent="-285750">
              <a:lnSpc>
                <a:spcPct val="100000"/>
              </a:lnSpc>
              <a:spcBef>
                <a:spcPts val="100"/>
              </a:spcBef>
              <a:buFont typeface="Arial" panose="020B0604020202020204" pitchFamily="34" charset="0"/>
              <a:buChar char="•"/>
              <a:tabLst>
                <a:tab pos="354965" algn="l"/>
                <a:tab pos="355600" algn="l"/>
                <a:tab pos="3084195" algn="l"/>
              </a:tabLst>
            </a:pPr>
            <a:r>
              <a:rPr lang="en-US" sz="2400" spc="-5" dirty="0">
                <a:latin typeface="Arial"/>
                <a:cs typeface="Arial"/>
              </a:rPr>
              <a:t>Once the program is written and all </a:t>
            </a:r>
            <a:r>
              <a:rPr lang="en-US" sz="2400" spc="-10" dirty="0">
                <a:latin typeface="Arial"/>
                <a:cs typeface="Arial"/>
              </a:rPr>
              <a:t>elements </a:t>
            </a:r>
            <a:r>
              <a:rPr lang="en-US" sz="2400" spc="-5" dirty="0">
                <a:latin typeface="Arial"/>
                <a:cs typeface="Arial"/>
              </a:rPr>
              <a:t>are covered and approval by your site policy approval body, the program has to be </a:t>
            </a:r>
            <a:r>
              <a:rPr lang="en-US" sz="2400" spc="-10" dirty="0">
                <a:latin typeface="Arial"/>
                <a:cs typeface="Arial"/>
              </a:rPr>
              <a:t>updated </a:t>
            </a:r>
            <a:r>
              <a:rPr lang="en-US" sz="2400" spc="-5" dirty="0">
                <a:latin typeface="Arial"/>
                <a:cs typeface="Arial"/>
              </a:rPr>
              <a:t>as</a:t>
            </a:r>
            <a:r>
              <a:rPr lang="en-US" sz="2400" spc="0" dirty="0">
                <a:latin typeface="Arial"/>
                <a:cs typeface="Arial"/>
              </a:rPr>
              <a:t> </a:t>
            </a:r>
            <a:r>
              <a:rPr lang="en-US" sz="2400" spc="-5" dirty="0">
                <a:latin typeface="Arial"/>
                <a:cs typeface="Arial"/>
              </a:rPr>
              <a:t>necessary. This means any time</a:t>
            </a:r>
            <a:r>
              <a:rPr lang="en-US" sz="2400" spc="-55" dirty="0">
                <a:latin typeface="Arial"/>
                <a:cs typeface="Arial"/>
              </a:rPr>
              <a:t> </a:t>
            </a:r>
            <a:r>
              <a:rPr lang="en-US" sz="2400" spc="-5" dirty="0">
                <a:latin typeface="Arial"/>
                <a:cs typeface="Arial"/>
              </a:rPr>
              <a:t>new</a:t>
            </a:r>
            <a:r>
              <a:rPr lang="en-US" sz="2400" spc="-20" dirty="0">
                <a:latin typeface="Arial"/>
                <a:cs typeface="Arial"/>
              </a:rPr>
              <a:t> </a:t>
            </a:r>
            <a:r>
              <a:rPr lang="en-US" sz="2400" spc="-5" dirty="0">
                <a:latin typeface="Arial"/>
                <a:cs typeface="Arial"/>
              </a:rPr>
              <a:t>processes / procedures are added or current processes / procedures are changed or modified. </a:t>
            </a:r>
            <a:endParaRPr lang="en-US" sz="2400" spc="-10" dirty="0">
              <a:latin typeface="Arial"/>
              <a:cs typeface="Arial"/>
            </a:endParaRPr>
          </a:p>
          <a:p>
            <a:pPr marL="355600" marR="5080" indent="-342900">
              <a:spcBef>
                <a:spcPts val="100"/>
              </a:spcBef>
              <a:buFont typeface="Arial" panose="020B0604020202020204" pitchFamily="34" charset="0"/>
              <a:buChar char="•"/>
              <a:tabLst>
                <a:tab pos="354965" algn="l"/>
                <a:tab pos="355600" algn="l"/>
                <a:tab pos="3084195" algn="l"/>
              </a:tabLst>
            </a:pPr>
            <a:r>
              <a:rPr lang="en-US" sz="2400" spc="-10" dirty="0">
                <a:latin typeface="Arial"/>
                <a:cs typeface="Arial"/>
              </a:rPr>
              <a:t>Must be reviewed / updated at least annually </a:t>
            </a:r>
            <a:endParaRPr lang="en-US" sz="2400" dirty="0">
              <a:latin typeface="Arial"/>
              <a:cs typeface="Arial"/>
            </a:endParaRP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81000"/>
            <a:ext cx="6208395" cy="505908"/>
          </a:xfrm>
          <a:prstGeom prst="rect">
            <a:avLst/>
          </a:prstGeom>
        </p:spPr>
        <p:txBody>
          <a:bodyPr vert="horz" wrap="square" lIns="0" tIns="13335" rIns="0" bIns="0" rtlCol="0">
            <a:spAutoFit/>
          </a:bodyPr>
          <a:lstStyle/>
          <a:p>
            <a:pPr marL="12700">
              <a:lnSpc>
                <a:spcPct val="100000"/>
              </a:lnSpc>
              <a:spcBef>
                <a:spcPts val="105"/>
              </a:spcBef>
            </a:pPr>
            <a:r>
              <a:rPr sz="3200" dirty="0"/>
              <a:t>M</a:t>
            </a:r>
            <a:r>
              <a:rPr lang="en-US" sz="3200" dirty="0"/>
              <a:t>edical</a:t>
            </a:r>
            <a:r>
              <a:rPr sz="3200" spc="-100" dirty="0"/>
              <a:t> </a:t>
            </a:r>
            <a:r>
              <a:rPr sz="3200" dirty="0"/>
              <a:t>E</a:t>
            </a:r>
            <a:r>
              <a:rPr lang="en-US" sz="3200" dirty="0"/>
              <a:t>valuation</a:t>
            </a:r>
            <a:endParaRPr sz="3200" dirty="0"/>
          </a:p>
        </p:txBody>
      </p:sp>
      <p:sp>
        <p:nvSpPr>
          <p:cNvPr id="3" name="object 3"/>
          <p:cNvSpPr txBox="1"/>
          <p:nvPr/>
        </p:nvSpPr>
        <p:spPr>
          <a:xfrm>
            <a:off x="522085" y="1025236"/>
            <a:ext cx="8035290" cy="5486400"/>
          </a:xfrm>
          <a:prstGeom prst="rect">
            <a:avLst/>
          </a:prstGeom>
        </p:spPr>
        <p:txBody>
          <a:bodyPr vert="horz" wrap="square" lIns="0" tIns="12700" rIns="0" bIns="0" rtlCol="0">
            <a:spAutoFit/>
          </a:bodyPr>
          <a:lstStyle/>
          <a:p>
            <a:pPr marL="355600" marR="5080" indent="-342900">
              <a:lnSpc>
                <a:spcPct val="100000"/>
              </a:lnSpc>
              <a:spcBef>
                <a:spcPts val="100"/>
              </a:spcBef>
              <a:buChar char="•"/>
              <a:tabLst>
                <a:tab pos="354965" algn="l"/>
                <a:tab pos="355600" algn="l"/>
              </a:tabLst>
            </a:pPr>
            <a:r>
              <a:rPr lang="en-US" sz="2000" spc="-5" dirty="0">
                <a:latin typeface="Arial"/>
                <a:cs typeface="Arial"/>
              </a:rPr>
              <a:t>A medical evaluation is needed because wearing the N95 can:</a:t>
            </a:r>
          </a:p>
          <a:p>
            <a:pPr marL="812800" marR="5080" lvl="1" indent="-342900">
              <a:spcBef>
                <a:spcPts val="100"/>
              </a:spcBef>
              <a:buChar char="•"/>
              <a:tabLst>
                <a:tab pos="354965" algn="l"/>
                <a:tab pos="355600" algn="l"/>
              </a:tabLst>
            </a:pPr>
            <a:r>
              <a:rPr lang="en-US" sz="2000" spc="-5" dirty="0">
                <a:latin typeface="Arial"/>
                <a:cs typeface="Arial"/>
              </a:rPr>
              <a:t>Put a strain on the body because it is tight-fitting</a:t>
            </a:r>
          </a:p>
          <a:p>
            <a:pPr marL="812800" marR="5080" lvl="1" indent="-342900">
              <a:spcBef>
                <a:spcPts val="100"/>
              </a:spcBef>
              <a:buChar char="•"/>
              <a:tabLst>
                <a:tab pos="354965" algn="l"/>
                <a:tab pos="355600" algn="l"/>
              </a:tabLst>
            </a:pPr>
            <a:r>
              <a:rPr lang="en-US" sz="2000" spc="-5" dirty="0">
                <a:latin typeface="Arial"/>
                <a:cs typeface="Arial"/>
              </a:rPr>
              <a:t>Make it harder to take a breath when breathing through the filter. Also, the breathing rate may increase when employees are doing their work activities. </a:t>
            </a:r>
          </a:p>
          <a:p>
            <a:pPr marL="355600" marR="5080" indent="-342900">
              <a:spcBef>
                <a:spcPts val="100"/>
              </a:spcBef>
              <a:buChar char="•"/>
              <a:tabLst>
                <a:tab pos="354965" algn="l"/>
                <a:tab pos="355600" algn="l"/>
              </a:tabLst>
            </a:pPr>
            <a:r>
              <a:rPr lang="en-US" sz="2000" spc="-5" dirty="0">
                <a:latin typeface="Arial"/>
                <a:cs typeface="Arial"/>
              </a:rPr>
              <a:t>The medical evaluation will help determine if they are able to use the N95 respirator safely. </a:t>
            </a:r>
          </a:p>
          <a:p>
            <a:pPr marL="355600" marR="5080" indent="-342900">
              <a:lnSpc>
                <a:spcPct val="100000"/>
              </a:lnSpc>
              <a:spcBef>
                <a:spcPts val="100"/>
              </a:spcBef>
              <a:buChar char="•"/>
              <a:tabLst>
                <a:tab pos="354965" algn="l"/>
                <a:tab pos="355600" algn="l"/>
              </a:tabLst>
            </a:pPr>
            <a:r>
              <a:rPr sz="2000" spc="-5" dirty="0">
                <a:latin typeface="Arial"/>
                <a:cs typeface="Arial"/>
              </a:rPr>
              <a:t>You must provide an </a:t>
            </a:r>
            <a:r>
              <a:rPr sz="2000" spc="-10" dirty="0">
                <a:latin typeface="Arial"/>
                <a:cs typeface="Arial"/>
              </a:rPr>
              <a:t>employee </a:t>
            </a:r>
            <a:r>
              <a:rPr sz="2000" spc="-5" dirty="0">
                <a:latin typeface="Arial"/>
                <a:cs typeface="Arial"/>
              </a:rPr>
              <a:t>with </a:t>
            </a:r>
            <a:r>
              <a:rPr sz="2000" dirty="0">
                <a:latin typeface="Arial"/>
                <a:cs typeface="Arial"/>
              </a:rPr>
              <a:t>a </a:t>
            </a:r>
            <a:r>
              <a:rPr sz="2000" spc="-5" dirty="0">
                <a:latin typeface="Arial"/>
                <a:cs typeface="Arial"/>
              </a:rPr>
              <a:t>medical </a:t>
            </a:r>
            <a:r>
              <a:rPr sz="2000" spc="-10" dirty="0">
                <a:latin typeface="Arial"/>
                <a:cs typeface="Arial"/>
              </a:rPr>
              <a:t>evaluation </a:t>
            </a:r>
            <a:r>
              <a:rPr sz="2000" b="1" spc="-5" dirty="0">
                <a:latin typeface="Arial"/>
                <a:cs typeface="Arial"/>
              </a:rPr>
              <a:t>before </a:t>
            </a:r>
            <a:r>
              <a:rPr sz="2000" spc="-5" dirty="0">
                <a:latin typeface="Arial"/>
                <a:cs typeface="Arial"/>
              </a:rPr>
              <a:t>the </a:t>
            </a:r>
            <a:r>
              <a:rPr sz="2000" spc="-10" dirty="0">
                <a:latin typeface="Arial"/>
                <a:cs typeface="Arial"/>
              </a:rPr>
              <a:t>employee </a:t>
            </a:r>
            <a:r>
              <a:rPr sz="2000" spc="-5" dirty="0">
                <a:latin typeface="Arial"/>
                <a:cs typeface="Arial"/>
              </a:rPr>
              <a:t>is fit tested and uses the</a:t>
            </a:r>
            <a:r>
              <a:rPr sz="2000" spc="-80" dirty="0">
                <a:latin typeface="Arial"/>
                <a:cs typeface="Arial"/>
              </a:rPr>
              <a:t> </a:t>
            </a:r>
            <a:r>
              <a:rPr sz="2000" spc="-5" dirty="0">
                <a:latin typeface="Arial"/>
                <a:cs typeface="Arial"/>
              </a:rPr>
              <a:t>respirator.</a:t>
            </a:r>
            <a:endParaRPr lang="en-US" sz="2000" spc="-5" dirty="0">
              <a:latin typeface="Arial"/>
              <a:cs typeface="Arial"/>
            </a:endParaRPr>
          </a:p>
          <a:p>
            <a:pPr marL="355600" marR="5080" indent="-342900">
              <a:spcBef>
                <a:spcPts val="100"/>
              </a:spcBef>
              <a:buChar char="•"/>
              <a:tabLst>
                <a:tab pos="354965" algn="l"/>
                <a:tab pos="355600" algn="l"/>
              </a:tabLst>
            </a:pPr>
            <a:r>
              <a:rPr lang="en-US" sz="2000" spc="-5" dirty="0">
                <a:latin typeface="Arial"/>
                <a:cs typeface="Arial"/>
              </a:rPr>
              <a:t>The information provided on the medical evaluation will be </a:t>
            </a:r>
            <a:r>
              <a:rPr lang="en-US" sz="2000" i="1" spc="-5" dirty="0">
                <a:latin typeface="Arial"/>
                <a:cs typeface="Arial"/>
              </a:rPr>
              <a:t>confidential.</a:t>
            </a:r>
            <a:r>
              <a:rPr lang="en-US" sz="2000" spc="-5" dirty="0">
                <a:latin typeface="Arial"/>
                <a:cs typeface="Arial"/>
              </a:rPr>
              <a:t> As the employer, you will </a:t>
            </a:r>
            <a:r>
              <a:rPr lang="en-US" sz="2000" b="1" u="sng" spc="-5" dirty="0">
                <a:latin typeface="Arial"/>
                <a:cs typeface="Arial"/>
              </a:rPr>
              <a:t>not</a:t>
            </a:r>
            <a:r>
              <a:rPr lang="en-US" sz="2000" spc="-5" dirty="0">
                <a:latin typeface="Arial"/>
                <a:cs typeface="Arial"/>
              </a:rPr>
              <a:t> have access to the questionnaire the employee completes. </a:t>
            </a:r>
            <a:endParaRPr sz="2000" dirty="0">
              <a:latin typeface="Arial"/>
              <a:cs typeface="Arial"/>
            </a:endParaRPr>
          </a:p>
          <a:p>
            <a:pPr marL="812800" marR="499109" lvl="1" indent="-342900">
              <a:spcBef>
                <a:spcPts val="770"/>
              </a:spcBef>
              <a:buChar char="•"/>
              <a:tabLst>
                <a:tab pos="354965" algn="l"/>
                <a:tab pos="355600" algn="l"/>
              </a:tabLst>
            </a:pPr>
            <a:r>
              <a:rPr sz="2000" spc="-5" dirty="0">
                <a:latin typeface="Arial"/>
                <a:cs typeface="Arial"/>
              </a:rPr>
              <a:t>Any physician or </a:t>
            </a:r>
            <a:r>
              <a:rPr sz="2000" spc="-10" dirty="0">
                <a:latin typeface="Arial"/>
                <a:cs typeface="Arial"/>
              </a:rPr>
              <a:t>other </a:t>
            </a:r>
            <a:r>
              <a:rPr sz="2000" spc="-5" dirty="0">
                <a:latin typeface="Arial"/>
                <a:cs typeface="Arial"/>
              </a:rPr>
              <a:t>licensed </a:t>
            </a:r>
            <a:r>
              <a:rPr sz="2000" spc="-10" dirty="0">
                <a:latin typeface="Arial"/>
                <a:cs typeface="Arial"/>
              </a:rPr>
              <a:t>health </a:t>
            </a:r>
            <a:r>
              <a:rPr sz="2000" spc="-5" dirty="0">
                <a:latin typeface="Arial"/>
                <a:cs typeface="Arial"/>
              </a:rPr>
              <a:t>care professional (PLHCP) is allowed to perform medical</a:t>
            </a:r>
            <a:r>
              <a:rPr sz="2000" spc="-105" dirty="0">
                <a:latin typeface="Arial"/>
                <a:cs typeface="Arial"/>
              </a:rPr>
              <a:t> </a:t>
            </a:r>
            <a:r>
              <a:rPr sz="2000" spc="-5" dirty="0">
                <a:latin typeface="Arial"/>
                <a:cs typeface="Arial"/>
              </a:rPr>
              <a:t>evaluations</a:t>
            </a:r>
            <a:r>
              <a:rPr lang="en-US" sz="2000" spc="-5" dirty="0">
                <a:latin typeface="Arial"/>
                <a:cs typeface="Arial"/>
              </a:rPr>
              <a:t> and will keep the medical records</a:t>
            </a:r>
            <a:r>
              <a:rPr sz="2000" spc="-5" dirty="0">
                <a:latin typeface="Arial"/>
                <a:cs typeface="Arial"/>
              </a:rPr>
              <a:t>.</a:t>
            </a:r>
            <a:endParaRPr lang="en-US" sz="2000" spc="-5" dirty="0">
              <a:latin typeface="Arial"/>
              <a:cs typeface="Arial"/>
            </a:endParaRPr>
          </a:p>
          <a:p>
            <a:pPr marL="812800" marR="499109" lvl="1" indent="-342900">
              <a:spcBef>
                <a:spcPts val="770"/>
              </a:spcBef>
              <a:buChar char="•"/>
              <a:tabLst>
                <a:tab pos="354965" algn="l"/>
                <a:tab pos="355600" algn="l"/>
              </a:tabLst>
            </a:pPr>
            <a:r>
              <a:rPr lang="en-US" sz="2000" spc="-5" dirty="0">
                <a:latin typeface="Arial"/>
                <a:cs typeface="Arial"/>
              </a:rPr>
              <a:t>As the employer, you will only know if the employee is approved, or not approved, to use the respirator</a:t>
            </a:r>
            <a:endParaRPr sz="2000"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81000"/>
            <a:ext cx="8227060" cy="505908"/>
          </a:xfrm>
          <a:prstGeom prst="rect">
            <a:avLst/>
          </a:prstGeom>
        </p:spPr>
        <p:txBody>
          <a:bodyPr vert="horz" wrap="square" lIns="0" tIns="13335" rIns="0" bIns="0" rtlCol="0">
            <a:spAutoFit/>
          </a:bodyPr>
          <a:lstStyle/>
          <a:p>
            <a:pPr marL="12700">
              <a:lnSpc>
                <a:spcPct val="100000"/>
              </a:lnSpc>
              <a:spcBef>
                <a:spcPts val="105"/>
              </a:spcBef>
            </a:pPr>
            <a:r>
              <a:rPr sz="3200" dirty="0"/>
              <a:t>M</a:t>
            </a:r>
            <a:r>
              <a:rPr lang="en-US" sz="3200" dirty="0"/>
              <a:t>edical</a:t>
            </a:r>
            <a:r>
              <a:rPr sz="3200" spc="-100" dirty="0"/>
              <a:t> </a:t>
            </a:r>
            <a:r>
              <a:rPr sz="3200" dirty="0"/>
              <a:t>E</a:t>
            </a:r>
            <a:r>
              <a:rPr lang="en-US" sz="3200" dirty="0"/>
              <a:t>valuation (con’t)</a:t>
            </a:r>
            <a:endParaRPr sz="3200" dirty="0"/>
          </a:p>
        </p:txBody>
      </p:sp>
      <p:sp>
        <p:nvSpPr>
          <p:cNvPr id="3" name="object 3"/>
          <p:cNvSpPr txBox="1"/>
          <p:nvPr/>
        </p:nvSpPr>
        <p:spPr>
          <a:xfrm>
            <a:off x="535940" y="1216856"/>
            <a:ext cx="7897495" cy="4424288"/>
          </a:xfrm>
          <a:prstGeom prst="rect">
            <a:avLst/>
          </a:prstGeom>
        </p:spPr>
        <p:txBody>
          <a:bodyPr vert="horz" wrap="square" lIns="0" tIns="12700" rIns="0" bIns="0" rtlCol="0">
            <a:spAutoFit/>
          </a:bodyPr>
          <a:lstStyle/>
          <a:p>
            <a:pPr marL="355600" marR="5080" indent="-342900">
              <a:lnSpc>
                <a:spcPct val="100000"/>
              </a:lnSpc>
              <a:spcBef>
                <a:spcPts val="765"/>
              </a:spcBef>
              <a:buFont typeface="Arial" panose="020B0604020202020204" pitchFamily="34" charset="0"/>
              <a:buChar char="•"/>
              <a:tabLst>
                <a:tab pos="354965" algn="l"/>
                <a:tab pos="355600" algn="l"/>
              </a:tabLst>
            </a:pPr>
            <a:r>
              <a:rPr sz="2000" spc="-5" dirty="0">
                <a:latin typeface="Arial"/>
                <a:cs typeface="Arial"/>
              </a:rPr>
              <a:t>The </a:t>
            </a:r>
            <a:r>
              <a:rPr sz="2000" spc="-10" dirty="0">
                <a:latin typeface="Arial"/>
                <a:cs typeface="Arial"/>
              </a:rPr>
              <a:t>questionnaire </a:t>
            </a:r>
            <a:r>
              <a:rPr sz="2000" spc="-5" dirty="0">
                <a:latin typeface="Arial"/>
                <a:cs typeface="Arial"/>
              </a:rPr>
              <a:t>or medical </a:t>
            </a:r>
            <a:r>
              <a:rPr sz="2000" spc="-10" dirty="0">
                <a:latin typeface="Arial"/>
                <a:cs typeface="Arial"/>
              </a:rPr>
              <a:t>examination  </a:t>
            </a:r>
            <a:r>
              <a:rPr sz="2000" spc="-5" dirty="0">
                <a:latin typeface="Arial"/>
                <a:cs typeface="Arial"/>
              </a:rPr>
              <a:t>must be given during an </a:t>
            </a:r>
            <a:r>
              <a:rPr sz="2000" spc="-10" dirty="0">
                <a:latin typeface="Arial"/>
                <a:cs typeface="Arial"/>
              </a:rPr>
              <a:t>employee’s </a:t>
            </a:r>
            <a:r>
              <a:rPr sz="2000" spc="-5" dirty="0">
                <a:latin typeface="Arial"/>
                <a:cs typeface="Arial"/>
              </a:rPr>
              <a:t>normal work hours or at </a:t>
            </a:r>
            <a:r>
              <a:rPr sz="2000" dirty="0">
                <a:latin typeface="Arial"/>
                <a:cs typeface="Arial"/>
              </a:rPr>
              <a:t>a </a:t>
            </a:r>
            <a:r>
              <a:rPr sz="2000" spc="-5" dirty="0">
                <a:latin typeface="Arial"/>
                <a:cs typeface="Arial"/>
              </a:rPr>
              <a:t>time and place convenient </a:t>
            </a:r>
            <a:r>
              <a:rPr lang="en-US" sz="2000" spc="-5" dirty="0">
                <a:latin typeface="Arial"/>
                <a:cs typeface="Arial"/>
              </a:rPr>
              <a:t>for</a:t>
            </a:r>
            <a:r>
              <a:rPr sz="2000" spc="-5" dirty="0">
                <a:latin typeface="Arial"/>
                <a:cs typeface="Arial"/>
              </a:rPr>
              <a:t> the</a:t>
            </a:r>
            <a:r>
              <a:rPr sz="2000" spc="-80" dirty="0">
                <a:latin typeface="Arial"/>
                <a:cs typeface="Arial"/>
              </a:rPr>
              <a:t> </a:t>
            </a:r>
            <a:r>
              <a:rPr sz="2000" spc="-10" dirty="0">
                <a:latin typeface="Arial"/>
                <a:cs typeface="Arial"/>
              </a:rPr>
              <a:t>employee.</a:t>
            </a:r>
            <a:endParaRPr lang="en-US" sz="2000" spc="-10" dirty="0">
              <a:latin typeface="Arial"/>
              <a:cs typeface="Arial"/>
            </a:endParaRPr>
          </a:p>
          <a:p>
            <a:pPr marL="355600" marR="5080" indent="-342900">
              <a:lnSpc>
                <a:spcPct val="100000"/>
              </a:lnSpc>
              <a:spcBef>
                <a:spcPts val="765"/>
              </a:spcBef>
              <a:buFont typeface="Arial" panose="020B0604020202020204" pitchFamily="34" charset="0"/>
              <a:buChar char="•"/>
              <a:tabLst>
                <a:tab pos="354965" algn="l"/>
                <a:tab pos="355600" algn="l"/>
              </a:tabLst>
            </a:pPr>
            <a:r>
              <a:rPr lang="en-US" sz="2000" spc="-10" dirty="0">
                <a:latin typeface="Arial"/>
                <a:cs typeface="Arial"/>
              </a:rPr>
              <a:t>The employee may need a new medical evaluation when:</a:t>
            </a:r>
          </a:p>
          <a:p>
            <a:pPr marL="812800" marR="5080" lvl="1" indent="-342900">
              <a:spcBef>
                <a:spcPts val="765"/>
              </a:spcBef>
              <a:buFont typeface="Arial" panose="020B0604020202020204" pitchFamily="34" charset="0"/>
              <a:buChar char="•"/>
              <a:tabLst>
                <a:tab pos="354965" algn="l"/>
                <a:tab pos="355600" algn="l"/>
              </a:tabLst>
            </a:pPr>
            <a:r>
              <a:rPr lang="en-US" sz="2000" spc="-10" dirty="0">
                <a:latin typeface="Arial"/>
                <a:cs typeface="Arial"/>
              </a:rPr>
              <a:t>The letter expires; consider setting a time limit</a:t>
            </a:r>
          </a:p>
          <a:p>
            <a:pPr marL="812800" marR="5080" lvl="1" indent="-342900">
              <a:spcBef>
                <a:spcPts val="765"/>
              </a:spcBef>
              <a:buFont typeface="Arial" panose="020B0604020202020204" pitchFamily="34" charset="0"/>
              <a:buChar char="•"/>
              <a:tabLst>
                <a:tab pos="354965" algn="l"/>
                <a:tab pos="355600" algn="l"/>
              </a:tabLst>
            </a:pPr>
            <a:r>
              <a:rPr lang="en-US" sz="2000" spc="-10" dirty="0">
                <a:latin typeface="Arial"/>
                <a:cs typeface="Arial"/>
              </a:rPr>
              <a:t>If told by supervisor or program administrator </a:t>
            </a:r>
          </a:p>
          <a:p>
            <a:pPr marL="812800" marR="5080" lvl="1" indent="-342900">
              <a:spcBef>
                <a:spcPts val="765"/>
              </a:spcBef>
              <a:buFont typeface="Arial" panose="020B0604020202020204" pitchFamily="34" charset="0"/>
              <a:buChar char="•"/>
              <a:tabLst>
                <a:tab pos="354965" algn="l"/>
                <a:tab pos="355600" algn="l"/>
              </a:tabLst>
            </a:pPr>
            <a:r>
              <a:rPr lang="en-US" sz="2000" spc="-10" dirty="0">
                <a:latin typeface="Arial"/>
                <a:cs typeface="Arial"/>
              </a:rPr>
              <a:t>If the employee has difficulty breathing or other issues while wearing the respirator</a:t>
            </a:r>
          </a:p>
          <a:p>
            <a:pPr marL="812800" marR="5080" lvl="1" indent="-342900">
              <a:spcBef>
                <a:spcPts val="765"/>
              </a:spcBef>
              <a:buFont typeface="Arial" panose="020B0604020202020204" pitchFamily="34" charset="0"/>
              <a:buChar char="•"/>
              <a:tabLst>
                <a:tab pos="354965" algn="l"/>
                <a:tab pos="355600" algn="l"/>
              </a:tabLst>
            </a:pPr>
            <a:r>
              <a:rPr lang="en-US" sz="2000" spc="-10" dirty="0">
                <a:latin typeface="Arial"/>
                <a:cs typeface="Arial"/>
              </a:rPr>
              <a:t>Changes to the worksite conditions that may stress their body</a:t>
            </a:r>
          </a:p>
          <a:p>
            <a:pPr marL="812800" marR="5080" lvl="1" indent="-342900">
              <a:spcBef>
                <a:spcPts val="765"/>
              </a:spcBef>
              <a:buFont typeface="Arial" panose="020B0604020202020204" pitchFamily="34" charset="0"/>
              <a:buChar char="•"/>
              <a:tabLst>
                <a:tab pos="354965" algn="l"/>
                <a:tab pos="355600" algn="l"/>
              </a:tabLst>
            </a:pPr>
            <a:r>
              <a:rPr lang="en-US" sz="2000" spc="-10" dirty="0">
                <a:latin typeface="Arial"/>
                <a:cs typeface="Arial"/>
              </a:rPr>
              <a:t>The employee has a major health change, such as:</a:t>
            </a:r>
          </a:p>
          <a:p>
            <a:pPr marL="1270000" marR="5080" lvl="2" indent="-342900">
              <a:spcBef>
                <a:spcPts val="765"/>
              </a:spcBef>
              <a:buFont typeface="Arial" panose="020B0604020202020204" pitchFamily="34" charset="0"/>
              <a:buChar char="•"/>
              <a:tabLst>
                <a:tab pos="354965" algn="l"/>
                <a:tab pos="355600" algn="l"/>
              </a:tabLst>
            </a:pPr>
            <a:r>
              <a:rPr lang="en-US" sz="2000" spc="-10" dirty="0">
                <a:latin typeface="Arial"/>
                <a:cs typeface="Arial"/>
              </a:rPr>
              <a:t>Facial scarring, dental changes, changes in weight, lung/ respiratory problems, cardiac changes, stroke, etc.</a:t>
            </a:r>
            <a:endParaRPr sz="2000" dirty="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33400"/>
            <a:ext cx="6208395" cy="505908"/>
          </a:xfrm>
          <a:prstGeom prst="rect">
            <a:avLst/>
          </a:prstGeom>
        </p:spPr>
        <p:txBody>
          <a:bodyPr vert="horz" wrap="square" lIns="0" tIns="13335" rIns="0" bIns="0" rtlCol="0">
            <a:spAutoFit/>
          </a:bodyPr>
          <a:lstStyle/>
          <a:p>
            <a:pPr marL="12700">
              <a:lnSpc>
                <a:spcPct val="100000"/>
              </a:lnSpc>
              <a:spcBef>
                <a:spcPts val="105"/>
              </a:spcBef>
            </a:pPr>
            <a:r>
              <a:rPr sz="3200" dirty="0"/>
              <a:t>M</a:t>
            </a:r>
            <a:r>
              <a:rPr lang="en-US" sz="3200" dirty="0"/>
              <a:t>edical </a:t>
            </a:r>
            <a:r>
              <a:rPr sz="3200" spc="-100" dirty="0"/>
              <a:t> </a:t>
            </a:r>
            <a:r>
              <a:rPr sz="3200" dirty="0"/>
              <a:t>E</a:t>
            </a:r>
            <a:r>
              <a:rPr lang="en-US" sz="3200" dirty="0"/>
              <a:t>valuation (con’t)</a:t>
            </a:r>
            <a:endParaRPr sz="3200" dirty="0"/>
          </a:p>
        </p:txBody>
      </p:sp>
      <p:sp>
        <p:nvSpPr>
          <p:cNvPr id="3" name="object 3"/>
          <p:cNvSpPr txBox="1"/>
          <p:nvPr/>
        </p:nvSpPr>
        <p:spPr>
          <a:xfrm>
            <a:off x="522085" y="1371600"/>
            <a:ext cx="7919084" cy="1654299"/>
          </a:xfrm>
          <a:prstGeom prst="rect">
            <a:avLst/>
          </a:prstGeom>
        </p:spPr>
        <p:txBody>
          <a:bodyPr vert="horz" wrap="square" lIns="0" tIns="12700" rIns="0" bIns="0" rtlCol="0">
            <a:spAutoFit/>
          </a:bodyPr>
          <a:lstStyle/>
          <a:p>
            <a:pPr marL="355600" marR="407670" indent="-342900">
              <a:lnSpc>
                <a:spcPct val="100000"/>
              </a:lnSpc>
              <a:spcBef>
                <a:spcPts val="100"/>
              </a:spcBef>
              <a:buChar char="•"/>
              <a:tabLst>
                <a:tab pos="354965" algn="l"/>
                <a:tab pos="355600" algn="l"/>
              </a:tabLst>
            </a:pPr>
            <a:r>
              <a:rPr sz="2000" spc="-5" dirty="0">
                <a:latin typeface="Arial"/>
                <a:cs typeface="Arial"/>
              </a:rPr>
              <a:t>The </a:t>
            </a:r>
            <a:r>
              <a:rPr sz="2000" spc="-10" dirty="0">
                <a:latin typeface="Arial"/>
                <a:cs typeface="Arial"/>
              </a:rPr>
              <a:t>employee </a:t>
            </a:r>
            <a:r>
              <a:rPr sz="2000" spc="-5" dirty="0">
                <a:latin typeface="Arial"/>
                <a:cs typeface="Arial"/>
              </a:rPr>
              <a:t>must understand </a:t>
            </a:r>
            <a:r>
              <a:rPr sz="2000" spc="-10" dirty="0">
                <a:latin typeface="Arial"/>
                <a:cs typeface="Arial"/>
              </a:rPr>
              <a:t>the questions </a:t>
            </a:r>
            <a:r>
              <a:rPr sz="2000" spc="-5" dirty="0">
                <a:latin typeface="Arial"/>
                <a:cs typeface="Arial"/>
              </a:rPr>
              <a:t>on the medical</a:t>
            </a:r>
            <a:r>
              <a:rPr sz="2000" dirty="0">
                <a:latin typeface="Arial"/>
                <a:cs typeface="Arial"/>
              </a:rPr>
              <a:t> </a:t>
            </a:r>
            <a:r>
              <a:rPr sz="2000" spc="-10" dirty="0">
                <a:latin typeface="Arial"/>
                <a:cs typeface="Arial"/>
              </a:rPr>
              <a:t>questionnaire.</a:t>
            </a:r>
            <a:endParaRPr sz="2000" dirty="0">
              <a:latin typeface="Arial"/>
              <a:cs typeface="Arial"/>
            </a:endParaRPr>
          </a:p>
          <a:p>
            <a:pPr marL="355600" marR="5080" indent="-342900">
              <a:lnSpc>
                <a:spcPct val="100000"/>
              </a:lnSpc>
              <a:spcBef>
                <a:spcPts val="765"/>
              </a:spcBef>
              <a:buChar char="•"/>
              <a:tabLst>
                <a:tab pos="354965" algn="l"/>
                <a:tab pos="355600" algn="l"/>
              </a:tabLst>
            </a:pPr>
            <a:r>
              <a:rPr sz="2000" spc="-5" dirty="0">
                <a:latin typeface="Arial"/>
                <a:cs typeface="Arial"/>
              </a:rPr>
              <a:t>You must pay for the medical </a:t>
            </a:r>
            <a:r>
              <a:rPr sz="2000" spc="-10" dirty="0">
                <a:latin typeface="Arial"/>
                <a:cs typeface="Arial"/>
              </a:rPr>
              <a:t>evaluation </a:t>
            </a:r>
            <a:r>
              <a:rPr sz="2000" spc="-5" dirty="0">
                <a:latin typeface="Arial"/>
                <a:cs typeface="Arial"/>
              </a:rPr>
              <a:t>and any related expenses including travel cost incurred by your </a:t>
            </a:r>
            <a:r>
              <a:rPr sz="2000" spc="-10" dirty="0">
                <a:latin typeface="Arial"/>
                <a:cs typeface="Arial"/>
              </a:rPr>
              <a:t>employee </a:t>
            </a:r>
            <a:r>
              <a:rPr sz="2000" spc="-5" dirty="0">
                <a:latin typeface="Arial"/>
                <a:cs typeface="Arial"/>
              </a:rPr>
              <a:t>during </a:t>
            </a:r>
            <a:r>
              <a:rPr sz="2000" spc="-10" dirty="0">
                <a:latin typeface="Arial"/>
                <a:cs typeface="Arial"/>
              </a:rPr>
              <a:t>the  evaluation.</a:t>
            </a:r>
            <a:endParaRPr sz="2000" dirty="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0038" y="398933"/>
            <a:ext cx="9448800" cy="505908"/>
          </a:xfrm>
          <a:prstGeom prst="rect">
            <a:avLst/>
          </a:prstGeom>
        </p:spPr>
        <p:txBody>
          <a:bodyPr vert="horz" wrap="square" lIns="0" tIns="13335" rIns="0" bIns="0" rtlCol="0">
            <a:spAutoFit/>
          </a:bodyPr>
          <a:lstStyle/>
          <a:p>
            <a:pPr marL="2993390" marR="5080" indent="-2327910">
              <a:lnSpc>
                <a:spcPct val="100000"/>
              </a:lnSpc>
              <a:spcBef>
                <a:spcPts val="105"/>
              </a:spcBef>
            </a:pPr>
            <a:r>
              <a:rPr sz="3200" spc="-5" dirty="0"/>
              <a:t>I</a:t>
            </a:r>
            <a:r>
              <a:rPr lang="en-US" sz="3200" spc="-5" dirty="0"/>
              <a:t>nformation</a:t>
            </a:r>
            <a:r>
              <a:rPr sz="3200" spc="-5" dirty="0"/>
              <a:t> </a:t>
            </a:r>
            <a:r>
              <a:rPr lang="en-US" sz="3200" spc="-5" dirty="0"/>
              <a:t>for</a:t>
            </a:r>
            <a:r>
              <a:rPr sz="3200" spc="-45" dirty="0"/>
              <a:t> </a:t>
            </a:r>
            <a:r>
              <a:rPr lang="en-US" sz="3200" dirty="0"/>
              <a:t>the</a:t>
            </a:r>
            <a:r>
              <a:rPr sz="3200" dirty="0"/>
              <a:t> PLHCP</a:t>
            </a:r>
          </a:p>
        </p:txBody>
      </p:sp>
      <p:sp>
        <p:nvSpPr>
          <p:cNvPr id="3" name="object 3"/>
          <p:cNvSpPr txBox="1"/>
          <p:nvPr/>
        </p:nvSpPr>
        <p:spPr>
          <a:xfrm>
            <a:off x="381000" y="1184910"/>
            <a:ext cx="7757159" cy="3783087"/>
          </a:xfrm>
          <a:prstGeom prst="rect">
            <a:avLst/>
          </a:prstGeom>
        </p:spPr>
        <p:txBody>
          <a:bodyPr vert="horz" wrap="square" lIns="0" tIns="12700" rIns="0" bIns="0" rtlCol="0">
            <a:spAutoFit/>
          </a:bodyPr>
          <a:lstStyle/>
          <a:p>
            <a:pPr marL="355600" marR="5080" indent="-342900">
              <a:lnSpc>
                <a:spcPct val="100000"/>
              </a:lnSpc>
              <a:spcBef>
                <a:spcPts val="100"/>
              </a:spcBef>
              <a:buChar char="•"/>
              <a:tabLst>
                <a:tab pos="354965" algn="l"/>
                <a:tab pos="355600" algn="l"/>
              </a:tabLst>
            </a:pPr>
            <a:r>
              <a:rPr sz="2000" spc="-5" dirty="0">
                <a:latin typeface="Arial"/>
                <a:cs typeface="Arial"/>
              </a:rPr>
              <a:t>The type </a:t>
            </a:r>
            <a:r>
              <a:rPr lang="en-US" sz="2000" spc="-5" dirty="0">
                <a:latin typeface="Arial"/>
                <a:cs typeface="Arial"/>
              </a:rPr>
              <a:t>and weight of the </a:t>
            </a:r>
            <a:r>
              <a:rPr sz="2000" spc="-5" dirty="0">
                <a:latin typeface="Arial"/>
                <a:cs typeface="Arial"/>
              </a:rPr>
              <a:t>respirator </a:t>
            </a:r>
            <a:r>
              <a:rPr sz="2000" dirty="0">
                <a:latin typeface="Arial"/>
                <a:cs typeface="Arial"/>
              </a:rPr>
              <a:t>to </a:t>
            </a:r>
            <a:r>
              <a:rPr sz="2000" spc="-5" dirty="0">
                <a:latin typeface="Arial"/>
                <a:cs typeface="Arial"/>
              </a:rPr>
              <a:t>be worn by the employee</a:t>
            </a:r>
            <a:endParaRPr sz="2000" dirty="0">
              <a:latin typeface="Arial"/>
              <a:cs typeface="Arial"/>
            </a:endParaRPr>
          </a:p>
          <a:p>
            <a:pPr marL="355600" indent="-342900">
              <a:lnSpc>
                <a:spcPct val="100000"/>
              </a:lnSpc>
              <a:spcBef>
                <a:spcPts val="575"/>
              </a:spcBef>
              <a:buChar char="•"/>
              <a:tabLst>
                <a:tab pos="354965" algn="l"/>
                <a:tab pos="355600" algn="l"/>
              </a:tabLst>
            </a:pPr>
            <a:r>
              <a:rPr lang="en-US" sz="2000" spc="-5" dirty="0">
                <a:latin typeface="Arial"/>
                <a:cs typeface="Arial"/>
              </a:rPr>
              <a:t>How long and how often the employee will likely wear the respirator</a:t>
            </a:r>
          </a:p>
          <a:p>
            <a:pPr marL="355600" indent="-342900">
              <a:lnSpc>
                <a:spcPct val="100000"/>
              </a:lnSpc>
              <a:spcBef>
                <a:spcPts val="575"/>
              </a:spcBef>
              <a:buChar char="•"/>
              <a:tabLst>
                <a:tab pos="354965" algn="l"/>
                <a:tab pos="355600" algn="l"/>
              </a:tabLst>
            </a:pPr>
            <a:r>
              <a:rPr lang="en-US" sz="2000" spc="-5" dirty="0">
                <a:latin typeface="Arial"/>
                <a:cs typeface="Arial"/>
              </a:rPr>
              <a:t>The physical demands of the work and the amount of effort involved.</a:t>
            </a:r>
            <a:r>
              <a:rPr sz="2000" spc="-5" dirty="0">
                <a:latin typeface="Arial"/>
                <a:cs typeface="Arial"/>
              </a:rPr>
              <a:t> </a:t>
            </a:r>
            <a:endParaRPr lang="en-US" sz="2000" spc="-5" dirty="0">
              <a:latin typeface="Arial"/>
              <a:cs typeface="Arial"/>
            </a:endParaRPr>
          </a:p>
          <a:p>
            <a:pPr marL="355600" indent="-342900">
              <a:lnSpc>
                <a:spcPct val="100000"/>
              </a:lnSpc>
              <a:spcBef>
                <a:spcPts val="575"/>
              </a:spcBef>
              <a:buChar char="•"/>
              <a:tabLst>
                <a:tab pos="354965" algn="l"/>
                <a:tab pos="355600" algn="l"/>
              </a:tabLst>
            </a:pPr>
            <a:r>
              <a:rPr lang="en-US" sz="2000" spc="-5" dirty="0">
                <a:latin typeface="Arial"/>
                <a:cs typeface="Arial"/>
              </a:rPr>
              <a:t>What other PPE or equipment will also be worn during respirator use</a:t>
            </a:r>
          </a:p>
          <a:p>
            <a:pPr marL="355600" indent="-342900">
              <a:lnSpc>
                <a:spcPct val="100000"/>
              </a:lnSpc>
              <a:spcBef>
                <a:spcPts val="575"/>
              </a:spcBef>
              <a:buChar char="•"/>
              <a:tabLst>
                <a:tab pos="354965" algn="l"/>
                <a:tab pos="355600" algn="l"/>
              </a:tabLst>
            </a:pPr>
            <a:r>
              <a:rPr lang="en-US" sz="2000" spc="-5" dirty="0">
                <a:latin typeface="Arial"/>
                <a:cs typeface="Arial"/>
              </a:rPr>
              <a:t>Temperature and humidity extremes at work </a:t>
            </a:r>
          </a:p>
          <a:p>
            <a:pPr marL="355600" indent="-342900">
              <a:lnSpc>
                <a:spcPct val="100000"/>
              </a:lnSpc>
              <a:spcBef>
                <a:spcPts val="575"/>
              </a:spcBef>
              <a:buChar char="•"/>
              <a:tabLst>
                <a:tab pos="354965" algn="l"/>
                <a:tab pos="355600" algn="l"/>
              </a:tabLst>
            </a:pPr>
            <a:r>
              <a:rPr lang="en-US" sz="2000" spc="-5" dirty="0">
                <a:latin typeface="Arial"/>
                <a:cs typeface="Arial"/>
              </a:rPr>
              <a:t>*OSHA regulations require that you provide time during normal working hours for employees to complete the questionnaire, at no cost to the employee</a:t>
            </a:r>
            <a:endParaRPr sz="2000" dirty="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0394" y="482917"/>
            <a:ext cx="7987665" cy="505908"/>
          </a:xfrm>
          <a:prstGeom prst="rect">
            <a:avLst/>
          </a:prstGeom>
        </p:spPr>
        <p:txBody>
          <a:bodyPr vert="horz" wrap="square" lIns="0" tIns="13335" rIns="0" bIns="0" rtlCol="0">
            <a:spAutoFit/>
          </a:bodyPr>
          <a:lstStyle/>
          <a:p>
            <a:pPr marL="12700">
              <a:lnSpc>
                <a:spcPct val="100000"/>
              </a:lnSpc>
              <a:spcBef>
                <a:spcPts val="105"/>
              </a:spcBef>
            </a:pPr>
            <a:r>
              <a:rPr lang="en-US" sz="3200" dirty="0"/>
              <a:t>Evaluation Results- Written Medical Opinion</a:t>
            </a:r>
            <a:endParaRPr sz="3200" dirty="0"/>
          </a:p>
        </p:txBody>
      </p:sp>
      <p:sp>
        <p:nvSpPr>
          <p:cNvPr id="3" name="object 3"/>
          <p:cNvSpPr txBox="1"/>
          <p:nvPr/>
        </p:nvSpPr>
        <p:spPr>
          <a:xfrm>
            <a:off x="578167" y="1447800"/>
            <a:ext cx="8032433" cy="4139595"/>
          </a:xfrm>
          <a:prstGeom prst="rect">
            <a:avLst/>
          </a:prstGeom>
        </p:spPr>
        <p:txBody>
          <a:bodyPr vert="horz" wrap="square" lIns="0" tIns="12700" rIns="0" bIns="0" rtlCol="0">
            <a:spAutoFit/>
          </a:bodyPr>
          <a:lstStyle/>
          <a:p>
            <a:pPr marL="469900" marR="342265" indent="-457200">
              <a:lnSpc>
                <a:spcPct val="100000"/>
              </a:lnSpc>
              <a:spcBef>
                <a:spcPts val="100"/>
              </a:spcBef>
              <a:tabLst>
                <a:tab pos="354965" algn="l"/>
                <a:tab pos="355600" algn="l"/>
              </a:tabLst>
            </a:pPr>
            <a:r>
              <a:rPr lang="en-US" sz="2400" dirty="0">
                <a:latin typeface="Arial"/>
                <a:cs typeface="Arial"/>
              </a:rPr>
              <a:t>Medical opinion may be one of the following:</a:t>
            </a:r>
          </a:p>
          <a:p>
            <a:pPr marL="469900" marR="342265" indent="-457200">
              <a:lnSpc>
                <a:spcPct val="100000"/>
              </a:lnSpc>
              <a:spcBef>
                <a:spcPts val="100"/>
              </a:spcBef>
              <a:buFont typeface="Arial" panose="020B0604020202020204" pitchFamily="34" charset="0"/>
              <a:buChar char="•"/>
              <a:tabLst>
                <a:tab pos="354965" algn="l"/>
                <a:tab pos="355600" algn="l"/>
              </a:tabLst>
            </a:pPr>
            <a:endParaRPr lang="en-US" sz="2400" dirty="0">
              <a:latin typeface="Arial"/>
              <a:cs typeface="Arial"/>
            </a:endParaRPr>
          </a:p>
          <a:p>
            <a:pPr marL="469900" marR="342265" indent="-457200">
              <a:lnSpc>
                <a:spcPct val="100000"/>
              </a:lnSpc>
              <a:spcBef>
                <a:spcPts val="100"/>
              </a:spcBef>
              <a:buFont typeface="Arial" panose="020B0604020202020204" pitchFamily="34" charset="0"/>
              <a:buChar char="•"/>
              <a:tabLst>
                <a:tab pos="354965" algn="l"/>
                <a:tab pos="355600" algn="l"/>
              </a:tabLst>
            </a:pPr>
            <a:r>
              <a:rPr lang="en-US" sz="2400" dirty="0">
                <a:latin typeface="Arial"/>
                <a:cs typeface="Arial"/>
              </a:rPr>
              <a:t>A follow up exam with a physician is required for the employee</a:t>
            </a:r>
          </a:p>
          <a:p>
            <a:pPr marL="469900" marR="342265" indent="-457200">
              <a:lnSpc>
                <a:spcPct val="100000"/>
              </a:lnSpc>
              <a:spcBef>
                <a:spcPts val="100"/>
              </a:spcBef>
              <a:buFont typeface="Arial" panose="020B0604020202020204" pitchFamily="34" charset="0"/>
              <a:buChar char="•"/>
              <a:tabLst>
                <a:tab pos="354965" algn="l"/>
                <a:tab pos="355600" algn="l"/>
              </a:tabLst>
            </a:pPr>
            <a:r>
              <a:rPr lang="en-US" sz="2400" dirty="0">
                <a:latin typeface="Arial"/>
                <a:cs typeface="Arial"/>
              </a:rPr>
              <a:t>The employee is cleared for respirator use with no restrictions</a:t>
            </a:r>
          </a:p>
          <a:p>
            <a:pPr marL="469900" marR="342265" indent="-457200">
              <a:lnSpc>
                <a:spcPct val="100000"/>
              </a:lnSpc>
              <a:spcBef>
                <a:spcPts val="100"/>
              </a:spcBef>
              <a:buFont typeface="Arial" panose="020B0604020202020204" pitchFamily="34" charset="0"/>
              <a:buChar char="•"/>
              <a:tabLst>
                <a:tab pos="354965" algn="l"/>
                <a:tab pos="355600" algn="l"/>
              </a:tabLst>
            </a:pPr>
            <a:r>
              <a:rPr lang="en-US" sz="2400" dirty="0">
                <a:latin typeface="Arial"/>
                <a:cs typeface="Arial"/>
              </a:rPr>
              <a:t>The employee is cleared with restrictions. That may mean they can’t use a negative pressure respirator on the job but could consider a positive pressure respirator instead</a:t>
            </a:r>
          </a:p>
          <a:p>
            <a:pPr marL="469900" marR="342265" indent="-457200">
              <a:lnSpc>
                <a:spcPct val="100000"/>
              </a:lnSpc>
              <a:spcBef>
                <a:spcPts val="100"/>
              </a:spcBef>
              <a:buFont typeface="Arial" panose="020B0604020202020204" pitchFamily="34" charset="0"/>
              <a:buChar char="•"/>
              <a:tabLst>
                <a:tab pos="354965" algn="l"/>
                <a:tab pos="355600" algn="l"/>
              </a:tabLst>
            </a:pPr>
            <a:r>
              <a:rPr lang="en-US" sz="2400" dirty="0">
                <a:latin typeface="Arial"/>
                <a:cs typeface="Arial"/>
              </a:rPr>
              <a:t>The employee isn’t cleared for any respirator usage</a:t>
            </a:r>
            <a:endParaRPr sz="2400" dirty="0">
              <a:latin typeface="Arial"/>
              <a:cs typeface="Arial"/>
            </a:endParaRPr>
          </a:p>
        </p:txBody>
      </p:sp>
    </p:spTree>
    <p:extLst>
      <p:ext uri="{BB962C8B-B14F-4D97-AF65-F5344CB8AC3E}">
        <p14:creationId xmlns:p14="http://schemas.microsoft.com/office/powerpoint/2010/main" val="2539543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62000"/>
            <a:ext cx="3443604" cy="505908"/>
          </a:xfrm>
          <a:prstGeom prst="rect">
            <a:avLst/>
          </a:prstGeom>
        </p:spPr>
        <p:txBody>
          <a:bodyPr vert="horz" wrap="square" lIns="0" tIns="13335" rIns="0" bIns="0" rtlCol="0">
            <a:spAutoFit/>
          </a:bodyPr>
          <a:lstStyle/>
          <a:p>
            <a:pPr marL="12700">
              <a:lnSpc>
                <a:spcPct val="100000"/>
              </a:lnSpc>
              <a:spcBef>
                <a:spcPts val="105"/>
              </a:spcBef>
            </a:pPr>
            <a:r>
              <a:rPr sz="3200" dirty="0"/>
              <a:t>FIT</a:t>
            </a:r>
            <a:r>
              <a:rPr sz="3200" spc="-95" dirty="0"/>
              <a:t> </a:t>
            </a:r>
            <a:r>
              <a:rPr sz="3200" dirty="0"/>
              <a:t>T</a:t>
            </a:r>
            <a:r>
              <a:rPr lang="en-US" sz="3200" dirty="0"/>
              <a:t>esting</a:t>
            </a:r>
            <a:endParaRPr sz="3200" dirty="0"/>
          </a:p>
        </p:txBody>
      </p:sp>
      <p:sp>
        <p:nvSpPr>
          <p:cNvPr id="3" name="object 3"/>
          <p:cNvSpPr txBox="1"/>
          <p:nvPr/>
        </p:nvSpPr>
        <p:spPr>
          <a:xfrm>
            <a:off x="535940" y="1621027"/>
            <a:ext cx="7987665" cy="3706143"/>
          </a:xfrm>
          <a:prstGeom prst="rect">
            <a:avLst/>
          </a:prstGeom>
        </p:spPr>
        <p:txBody>
          <a:bodyPr vert="horz" wrap="square" lIns="0" tIns="12700" rIns="0" bIns="0" rtlCol="0">
            <a:spAutoFit/>
          </a:bodyPr>
          <a:lstStyle/>
          <a:p>
            <a:pPr marL="355600" marR="342265" indent="-342900">
              <a:lnSpc>
                <a:spcPct val="100000"/>
              </a:lnSpc>
              <a:spcBef>
                <a:spcPts val="100"/>
              </a:spcBef>
              <a:buChar char="•"/>
              <a:tabLst>
                <a:tab pos="354965" algn="l"/>
                <a:tab pos="355600" algn="l"/>
              </a:tabLst>
            </a:pPr>
            <a:r>
              <a:rPr lang="en-US" sz="2000" spc="-5" dirty="0">
                <a:latin typeface="Arial"/>
                <a:cs typeface="Arial"/>
              </a:rPr>
              <a:t>Performed</a:t>
            </a:r>
            <a:r>
              <a:rPr sz="2000" spc="-5" dirty="0">
                <a:latin typeface="Arial"/>
                <a:cs typeface="Arial"/>
              </a:rPr>
              <a:t> on </a:t>
            </a:r>
            <a:r>
              <a:rPr sz="2000" spc="-10" dirty="0">
                <a:latin typeface="Arial"/>
                <a:cs typeface="Arial"/>
              </a:rPr>
              <a:t>employees </a:t>
            </a:r>
            <a:r>
              <a:rPr sz="2000" spc="-5" dirty="0">
                <a:latin typeface="Arial"/>
                <a:cs typeface="Arial"/>
              </a:rPr>
              <a:t>who are </a:t>
            </a:r>
            <a:r>
              <a:rPr sz="2000" spc="-10" dirty="0">
                <a:latin typeface="Arial"/>
                <a:cs typeface="Arial"/>
              </a:rPr>
              <a:t>required </a:t>
            </a:r>
            <a:r>
              <a:rPr sz="2000" spc="-5" dirty="0">
                <a:latin typeface="Arial"/>
                <a:cs typeface="Arial"/>
              </a:rPr>
              <a:t>to wear </a:t>
            </a:r>
            <a:r>
              <a:rPr sz="2000" dirty="0">
                <a:latin typeface="Arial"/>
                <a:cs typeface="Arial"/>
              </a:rPr>
              <a:t>a</a:t>
            </a:r>
            <a:r>
              <a:rPr sz="2000" spc="-85" dirty="0">
                <a:latin typeface="Arial"/>
                <a:cs typeface="Arial"/>
              </a:rPr>
              <a:t> </a:t>
            </a:r>
            <a:r>
              <a:rPr sz="2000" spc="-5" dirty="0">
                <a:latin typeface="Arial"/>
                <a:cs typeface="Arial"/>
              </a:rPr>
              <a:t>respirator</a:t>
            </a:r>
            <a:endParaRPr sz="2000" dirty="0">
              <a:latin typeface="Arial"/>
              <a:cs typeface="Arial"/>
            </a:endParaRPr>
          </a:p>
          <a:p>
            <a:pPr marL="355600" marR="5080" indent="-342900">
              <a:lnSpc>
                <a:spcPct val="100000"/>
              </a:lnSpc>
              <a:spcBef>
                <a:spcPts val="765"/>
              </a:spcBef>
              <a:buChar char="•"/>
              <a:tabLst>
                <a:tab pos="354965" algn="l"/>
                <a:tab pos="355600" algn="l"/>
              </a:tabLst>
            </a:pPr>
            <a:r>
              <a:rPr lang="en-US" sz="2000" spc="-5" dirty="0">
                <a:latin typeface="Arial"/>
                <a:cs typeface="Arial"/>
              </a:rPr>
              <a:t>Every shape of N95 respirator will fit your face differently, and not all of them will fit the employee correctly</a:t>
            </a:r>
            <a:endParaRPr sz="2000" dirty="0">
              <a:latin typeface="Arial"/>
              <a:cs typeface="Arial"/>
            </a:endParaRPr>
          </a:p>
          <a:p>
            <a:pPr marL="354965" marR="320040" indent="-342265">
              <a:lnSpc>
                <a:spcPct val="100000"/>
              </a:lnSpc>
              <a:spcBef>
                <a:spcPts val="770"/>
              </a:spcBef>
              <a:buChar char="•"/>
              <a:tabLst>
                <a:tab pos="354965" algn="l"/>
                <a:tab pos="355600" algn="l"/>
              </a:tabLst>
            </a:pPr>
            <a:r>
              <a:rPr lang="en-US" sz="2000" spc="-5" dirty="0">
                <a:latin typeface="Arial"/>
                <a:cs typeface="Arial"/>
              </a:rPr>
              <a:t>There are two methods of fit testing:</a:t>
            </a:r>
          </a:p>
          <a:p>
            <a:pPr marL="812165" marR="320040" lvl="1" indent="-342265">
              <a:spcBef>
                <a:spcPts val="770"/>
              </a:spcBef>
              <a:buChar char="•"/>
              <a:tabLst>
                <a:tab pos="354965" algn="l"/>
                <a:tab pos="355600" algn="l"/>
              </a:tabLst>
            </a:pPr>
            <a:r>
              <a:rPr lang="en-US" sz="2000" spc="-5" dirty="0">
                <a:latin typeface="Arial"/>
                <a:cs typeface="Arial"/>
              </a:rPr>
              <a:t>Qualitative (uses a hood over the head);</a:t>
            </a:r>
            <a:endParaRPr lang="en-US" sz="2000" spc="-5" dirty="0">
              <a:solidFill>
                <a:srgbClr val="FF0000"/>
              </a:solidFill>
              <a:latin typeface="Arial"/>
              <a:cs typeface="Arial"/>
            </a:endParaRPr>
          </a:p>
          <a:p>
            <a:pPr marL="812165" marR="320040" lvl="1" indent="-342265">
              <a:spcBef>
                <a:spcPts val="770"/>
              </a:spcBef>
              <a:buChar char="•"/>
              <a:tabLst>
                <a:tab pos="354965" algn="l"/>
                <a:tab pos="355600" algn="l"/>
              </a:tabLst>
            </a:pPr>
            <a:r>
              <a:rPr lang="en-US" sz="2000" spc="-5" dirty="0">
                <a:latin typeface="Arial"/>
                <a:cs typeface="Arial"/>
              </a:rPr>
              <a:t>Quantitative (uses a machine)</a:t>
            </a:r>
          </a:p>
          <a:p>
            <a:pPr marL="355600" indent="-342900">
              <a:lnSpc>
                <a:spcPct val="100000"/>
              </a:lnSpc>
              <a:spcBef>
                <a:spcPts val="750"/>
              </a:spcBef>
              <a:buChar char="•"/>
              <a:tabLst>
                <a:tab pos="354965" algn="l"/>
                <a:tab pos="355600" algn="l"/>
              </a:tabLst>
            </a:pPr>
            <a:r>
              <a:rPr lang="en-US" sz="2000" spc="-5" dirty="0">
                <a:latin typeface="Arial"/>
                <a:cs typeface="Arial"/>
              </a:rPr>
              <a:t>Done </a:t>
            </a:r>
            <a:r>
              <a:rPr lang="en-US" sz="2000" i="1" spc="-5" dirty="0">
                <a:latin typeface="Arial"/>
                <a:cs typeface="Arial"/>
              </a:rPr>
              <a:t>prior to first</a:t>
            </a:r>
            <a:r>
              <a:rPr lang="en-US" sz="2000" i="1" spc="-5" dirty="0">
                <a:solidFill>
                  <a:srgbClr val="FF0000"/>
                </a:solidFill>
                <a:latin typeface="Arial"/>
                <a:cs typeface="Arial"/>
              </a:rPr>
              <a:t> </a:t>
            </a:r>
            <a:r>
              <a:rPr lang="en-US" sz="2000" i="1" spc="-5" dirty="0">
                <a:latin typeface="Arial"/>
                <a:cs typeface="Arial"/>
              </a:rPr>
              <a:t>use </a:t>
            </a:r>
            <a:r>
              <a:rPr lang="en-US" sz="2000" spc="-5" dirty="0">
                <a:latin typeface="Arial"/>
                <a:cs typeface="Arial"/>
              </a:rPr>
              <a:t>and</a:t>
            </a:r>
            <a:r>
              <a:rPr lang="en-US" sz="2000" spc="-65" dirty="0">
                <a:latin typeface="Arial"/>
                <a:cs typeface="Arial"/>
              </a:rPr>
              <a:t> </a:t>
            </a:r>
            <a:r>
              <a:rPr lang="en-US" sz="2000" b="1" spc="-10" dirty="0">
                <a:latin typeface="Arial"/>
                <a:cs typeface="Arial"/>
              </a:rPr>
              <a:t>annually.</a:t>
            </a:r>
            <a:endParaRPr lang="en-US" sz="2000" b="1" dirty="0">
              <a:latin typeface="Arial"/>
              <a:cs typeface="Arial"/>
            </a:endParaRPr>
          </a:p>
          <a:p>
            <a:pPr marL="355600" marR="5080" indent="-342900">
              <a:lnSpc>
                <a:spcPct val="100000"/>
              </a:lnSpc>
              <a:spcBef>
                <a:spcPts val="765"/>
              </a:spcBef>
              <a:buChar char="•"/>
              <a:tabLst>
                <a:tab pos="354965" algn="l"/>
                <a:tab pos="355600" algn="l"/>
              </a:tabLst>
            </a:pPr>
            <a:r>
              <a:rPr lang="en-US" sz="2000" spc="-5" dirty="0">
                <a:latin typeface="Arial"/>
                <a:cs typeface="Arial"/>
              </a:rPr>
              <a:t>Any time there is a change of respirator or change in</a:t>
            </a:r>
            <a:r>
              <a:rPr lang="en-US" sz="2000" spc="-105" dirty="0">
                <a:latin typeface="Arial"/>
                <a:cs typeface="Arial"/>
              </a:rPr>
              <a:t> </a:t>
            </a:r>
            <a:r>
              <a:rPr lang="en-US" sz="2000" spc="-5" dirty="0">
                <a:latin typeface="Arial"/>
                <a:cs typeface="Arial"/>
              </a:rPr>
              <a:t>physical </a:t>
            </a:r>
            <a:r>
              <a:rPr lang="en-US" sz="2000" spc="-10" dirty="0">
                <a:latin typeface="Arial"/>
                <a:cs typeface="Arial"/>
              </a:rPr>
              <a:t>appearance of the employee. Not all brands or sizes of respirators fit the same.</a:t>
            </a:r>
            <a:endParaRPr lang="en-US" sz="2000" dirty="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6CD4C-46A1-2B55-6CE5-3678EE349EC5}"/>
              </a:ext>
            </a:extLst>
          </p:cNvPr>
          <p:cNvSpPr>
            <a:spLocks noGrp="1"/>
          </p:cNvSpPr>
          <p:nvPr>
            <p:ph type="title"/>
          </p:nvPr>
        </p:nvSpPr>
        <p:spPr>
          <a:xfrm>
            <a:off x="464127" y="609600"/>
            <a:ext cx="7854441" cy="492443"/>
          </a:xfrm>
        </p:spPr>
        <p:txBody>
          <a:bodyPr/>
          <a:lstStyle/>
          <a:p>
            <a:r>
              <a:rPr lang="en-US" sz="3200" dirty="0"/>
              <a:t>Preparing for Fit Test Day</a:t>
            </a:r>
          </a:p>
        </p:txBody>
      </p:sp>
      <p:sp>
        <p:nvSpPr>
          <p:cNvPr id="3" name="Text Placeholder 2">
            <a:extLst>
              <a:ext uri="{FF2B5EF4-FFF2-40B4-BE49-F238E27FC236}">
                <a16:creationId xmlns:a16="http://schemas.microsoft.com/office/drawing/2014/main" id="{464D1A68-ED47-610D-D45E-986DA021B275}"/>
              </a:ext>
            </a:extLst>
          </p:cNvPr>
          <p:cNvSpPr>
            <a:spLocks noGrp="1"/>
          </p:cNvSpPr>
          <p:nvPr>
            <p:ph type="body" idx="1"/>
          </p:nvPr>
        </p:nvSpPr>
        <p:spPr>
          <a:xfrm>
            <a:off x="464127" y="1371600"/>
            <a:ext cx="8150859" cy="4001095"/>
          </a:xfrm>
        </p:spPr>
        <p:txBody>
          <a:bodyPr/>
          <a:lstStyle/>
          <a:p>
            <a:r>
              <a:rPr lang="en-US" sz="2000" b="1" dirty="0"/>
              <a:t>IMPORTANT</a:t>
            </a:r>
            <a:r>
              <a:rPr lang="en-US" sz="2000" dirty="0"/>
              <a:t>! Complete these tasks </a:t>
            </a:r>
            <a:r>
              <a:rPr lang="en-US" sz="2000" u="sng" dirty="0"/>
              <a:t>before</a:t>
            </a:r>
            <a:r>
              <a:rPr lang="en-US" sz="2000" dirty="0"/>
              <a:t> your fit test day:</a:t>
            </a:r>
          </a:p>
          <a:p>
            <a:pPr marL="285750" indent="-285750">
              <a:buFont typeface="Arial" panose="020B0604020202020204" pitchFamily="34" charset="0"/>
              <a:buChar char="•"/>
            </a:pPr>
            <a:r>
              <a:rPr lang="en-US" sz="2000" dirty="0"/>
              <a:t>Medical evaluation</a:t>
            </a:r>
          </a:p>
          <a:p>
            <a:pPr marL="742950" lvl="1" indent="-285750">
              <a:buFont typeface="Arial" panose="020B0604020202020204" pitchFamily="34" charset="0"/>
              <a:buChar char="•"/>
            </a:pPr>
            <a:r>
              <a:rPr lang="en-US" sz="2000" dirty="0"/>
              <a:t>It can be harder to breathe with the N95 on. The medical evaluation helps to be sure the employee can tolerate using the respirator.</a:t>
            </a:r>
          </a:p>
          <a:p>
            <a:pPr marL="742950" lvl="1" indent="-285750">
              <a:buFont typeface="Arial" panose="020B0604020202020204" pitchFamily="34" charset="0"/>
              <a:buChar char="•"/>
            </a:pPr>
            <a:r>
              <a:rPr lang="en-US" sz="2000" dirty="0"/>
              <a:t>Have employee bring along the Written Medical Opinion from the </a:t>
            </a:r>
            <a:r>
              <a:rPr lang="en-US" sz="2000" spc="-5" dirty="0">
                <a:latin typeface="Arial"/>
                <a:cs typeface="Arial"/>
              </a:rPr>
              <a:t>PLHCP</a:t>
            </a:r>
            <a:endParaRPr lang="en-US" sz="2000" dirty="0"/>
          </a:p>
          <a:p>
            <a:pPr marL="285750" indent="-285750">
              <a:buFont typeface="Arial" panose="020B0604020202020204" pitchFamily="34" charset="0"/>
              <a:buChar char="•"/>
            </a:pPr>
            <a:r>
              <a:rPr lang="en-US" sz="2000" dirty="0"/>
              <a:t>Training</a:t>
            </a:r>
          </a:p>
          <a:p>
            <a:pPr marL="742950" lvl="1" indent="-285750">
              <a:buFont typeface="Arial" panose="020B0604020202020204" pitchFamily="34" charset="0"/>
              <a:buChar char="•"/>
            </a:pPr>
            <a:r>
              <a:rPr lang="en-US" sz="2000" dirty="0"/>
              <a:t>As the employer, you must provide respirator training.</a:t>
            </a:r>
          </a:p>
          <a:p>
            <a:pPr marL="742950" lvl="1" indent="-285750">
              <a:buFont typeface="Arial" panose="020B0604020202020204" pitchFamily="34" charset="0"/>
              <a:buChar char="•"/>
            </a:pPr>
            <a:r>
              <a:rPr lang="en-US" sz="2000" dirty="0"/>
              <a:t>Training covers how the respirator works, why the employee needs it, when the employee needs it, how to put it on and take it off, and what to do in case of emergencies</a:t>
            </a:r>
          </a:p>
          <a:p>
            <a:pPr marL="742950" lvl="1" indent="-285750">
              <a:buFont typeface="Arial" panose="020B0604020202020204" pitchFamily="34" charset="0"/>
              <a:buChar char="•"/>
            </a:pPr>
            <a:r>
              <a:rPr lang="en-US" sz="2000" dirty="0"/>
              <a:t>The employee must understand these topics </a:t>
            </a:r>
            <a:r>
              <a:rPr lang="en-US" sz="2000" u="sng" dirty="0"/>
              <a:t>before</a:t>
            </a:r>
            <a:r>
              <a:rPr lang="en-US" sz="2000" dirty="0"/>
              <a:t> the fit test appointment</a:t>
            </a:r>
          </a:p>
        </p:txBody>
      </p:sp>
    </p:spTree>
    <p:extLst>
      <p:ext uri="{BB962C8B-B14F-4D97-AF65-F5344CB8AC3E}">
        <p14:creationId xmlns:p14="http://schemas.microsoft.com/office/powerpoint/2010/main" val="1660618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2E091-43D1-00C4-E2CB-57518F8D43B9}"/>
              </a:ext>
            </a:extLst>
          </p:cNvPr>
          <p:cNvSpPr>
            <a:spLocks noGrp="1"/>
          </p:cNvSpPr>
          <p:nvPr>
            <p:ph type="title"/>
          </p:nvPr>
        </p:nvSpPr>
        <p:spPr>
          <a:xfrm>
            <a:off x="535940" y="506442"/>
            <a:ext cx="7854441" cy="492443"/>
          </a:xfrm>
        </p:spPr>
        <p:txBody>
          <a:bodyPr/>
          <a:lstStyle/>
          <a:p>
            <a:r>
              <a:rPr lang="en-US" sz="3200" dirty="0"/>
              <a:t>Fit Test Day Reminders for the Employee</a:t>
            </a:r>
          </a:p>
        </p:txBody>
      </p:sp>
      <p:sp>
        <p:nvSpPr>
          <p:cNvPr id="3" name="Text Placeholder 2">
            <a:extLst>
              <a:ext uri="{FF2B5EF4-FFF2-40B4-BE49-F238E27FC236}">
                <a16:creationId xmlns:a16="http://schemas.microsoft.com/office/drawing/2014/main" id="{D14DB11B-40B6-2792-B3E0-11610BDA2650}"/>
              </a:ext>
            </a:extLst>
          </p:cNvPr>
          <p:cNvSpPr>
            <a:spLocks noGrp="1"/>
          </p:cNvSpPr>
          <p:nvPr>
            <p:ph type="body" idx="1"/>
          </p:nvPr>
        </p:nvSpPr>
        <p:spPr>
          <a:xfrm>
            <a:off x="535939" y="990600"/>
            <a:ext cx="8072119" cy="4924425"/>
          </a:xfrm>
        </p:spPr>
        <p:txBody>
          <a:bodyPr/>
          <a:lstStyle/>
          <a:p>
            <a:pPr marL="285750" indent="-285750">
              <a:buFont typeface="Arial" panose="020B0604020202020204" pitchFamily="34" charset="0"/>
              <a:buChar char="•"/>
            </a:pPr>
            <a:r>
              <a:rPr lang="en-US" sz="2000" dirty="0"/>
              <a:t>Remind employee to arrive early to the scheduled fit test time</a:t>
            </a:r>
          </a:p>
          <a:p>
            <a:pPr marL="742950" lvl="1" indent="-285750">
              <a:buFont typeface="Arial" panose="020B0604020202020204" pitchFamily="34" charset="0"/>
              <a:buChar char="•"/>
            </a:pPr>
            <a:r>
              <a:rPr lang="en-US" sz="2000" dirty="0"/>
              <a:t>If the employee is running late or unable to attend, he/she should, if possible, let you know.</a:t>
            </a:r>
          </a:p>
          <a:p>
            <a:pPr marL="285750" indent="-285750">
              <a:buFont typeface="Arial" panose="020B0604020202020204" pitchFamily="34" charset="0"/>
              <a:buChar char="•"/>
            </a:pPr>
            <a:r>
              <a:rPr lang="en-US" sz="2000" dirty="0"/>
              <a:t>IMPORTANT! Do not eat, drink (except for unflavored water), chew gum, smoke/ vape, or apply any lip cosmetics including lip balm after the employee arrives. All of these examples may affect the ability to taste. </a:t>
            </a:r>
          </a:p>
          <a:p>
            <a:pPr marL="285750" indent="-285750">
              <a:buFont typeface="Arial" panose="020B0604020202020204" pitchFamily="34" charset="0"/>
              <a:buChar char="•"/>
            </a:pPr>
            <a:r>
              <a:rPr lang="en-US" sz="2000" dirty="0"/>
              <a:t>Dress as though employee would be going into a resident’s room</a:t>
            </a:r>
          </a:p>
          <a:p>
            <a:pPr marL="742950" lvl="1" indent="-285750">
              <a:buFont typeface="Arial" panose="020B0604020202020204" pitchFamily="34" charset="0"/>
              <a:buChar char="•"/>
            </a:pPr>
            <a:r>
              <a:rPr lang="en-US" sz="2000" dirty="0"/>
              <a:t>Example: eye protection or face shield, glasses, hair covering, hair in bun, etc. </a:t>
            </a:r>
          </a:p>
          <a:p>
            <a:pPr marL="285750" indent="-285750">
              <a:buFont typeface="Arial" panose="020B0604020202020204" pitchFamily="34" charset="0"/>
              <a:buChar char="•"/>
            </a:pPr>
            <a:r>
              <a:rPr lang="en-US" sz="2000" dirty="0"/>
              <a:t>If you don’t have the Written Medical Opinion, remind employee to bring this to their scheduled time.</a:t>
            </a:r>
          </a:p>
          <a:p>
            <a:pPr marL="742950" lvl="1" indent="-285750">
              <a:buFont typeface="Arial" panose="020B0604020202020204" pitchFamily="34" charset="0"/>
              <a:buChar char="•"/>
            </a:pPr>
            <a:r>
              <a:rPr lang="en-US" sz="2000" dirty="0"/>
              <a:t>This will let you know the employee is able to use a respirator without causing harm and whether or not the employee has any restrictions.</a:t>
            </a:r>
          </a:p>
          <a:p>
            <a:pPr marL="285750" indent="-285750">
              <a:buFont typeface="Arial" panose="020B0604020202020204" pitchFamily="34" charset="0"/>
              <a:buChar char="•"/>
            </a:pPr>
            <a:r>
              <a:rPr lang="en-US" sz="2000" dirty="0"/>
              <a:t>Fit testing takes different amounts of time for each person. If there are several employees being fit tested, let employees know there may be time waiting. </a:t>
            </a:r>
          </a:p>
        </p:txBody>
      </p:sp>
      <p:sp>
        <p:nvSpPr>
          <p:cNvPr id="4" name="Rectangle 3">
            <a:extLst>
              <a:ext uri="{FF2B5EF4-FFF2-40B4-BE49-F238E27FC236}">
                <a16:creationId xmlns:a16="http://schemas.microsoft.com/office/drawing/2014/main" id="{1885E1EE-444F-3217-D79F-78A85B91239E}"/>
              </a:ext>
            </a:extLst>
          </p:cNvPr>
          <p:cNvSpPr/>
          <p:nvPr/>
        </p:nvSpPr>
        <p:spPr>
          <a:xfrm>
            <a:off x="609600" y="6172200"/>
            <a:ext cx="7924800" cy="457200"/>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NOTE:</a:t>
            </a:r>
            <a:r>
              <a:rPr lang="en-US" dirty="0">
                <a:solidFill>
                  <a:schemeClr val="tx1"/>
                </a:solidFill>
              </a:rPr>
              <a:t> If the employee has facial stubble, they will be asked to shave or reschedule their appointment. </a:t>
            </a:r>
          </a:p>
        </p:txBody>
      </p:sp>
    </p:spTree>
    <p:extLst>
      <p:ext uri="{BB962C8B-B14F-4D97-AF65-F5344CB8AC3E}">
        <p14:creationId xmlns:p14="http://schemas.microsoft.com/office/powerpoint/2010/main" val="1723693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F57C-B160-2164-4039-544649BB5CEB}"/>
              </a:ext>
            </a:extLst>
          </p:cNvPr>
          <p:cNvSpPr>
            <a:spLocks noGrp="1"/>
          </p:cNvSpPr>
          <p:nvPr>
            <p:ph type="title"/>
          </p:nvPr>
        </p:nvSpPr>
        <p:spPr>
          <a:xfrm>
            <a:off x="535940" y="490674"/>
            <a:ext cx="7854441" cy="492443"/>
          </a:xfrm>
        </p:spPr>
        <p:txBody>
          <a:bodyPr/>
          <a:lstStyle/>
          <a:p>
            <a:r>
              <a:rPr lang="en-US" sz="3200" dirty="0"/>
              <a:t>Prior to Using the N95</a:t>
            </a:r>
          </a:p>
        </p:txBody>
      </p:sp>
      <p:sp>
        <p:nvSpPr>
          <p:cNvPr id="3" name="Text Placeholder 2">
            <a:extLst>
              <a:ext uri="{FF2B5EF4-FFF2-40B4-BE49-F238E27FC236}">
                <a16:creationId xmlns:a16="http://schemas.microsoft.com/office/drawing/2014/main" id="{2A748786-AC82-7EA7-2BED-9E02D1A5EC6C}"/>
              </a:ext>
            </a:extLst>
          </p:cNvPr>
          <p:cNvSpPr>
            <a:spLocks noGrp="1"/>
          </p:cNvSpPr>
          <p:nvPr>
            <p:ph type="body" idx="1"/>
          </p:nvPr>
        </p:nvSpPr>
        <p:spPr>
          <a:xfrm>
            <a:off x="535940" y="1268105"/>
            <a:ext cx="8072119" cy="3046988"/>
          </a:xfrm>
        </p:spPr>
        <p:txBody>
          <a:bodyPr/>
          <a:lstStyle/>
          <a:p>
            <a:pPr marL="285750" indent="-285750">
              <a:buFont typeface="Arial" panose="020B0604020202020204" pitchFamily="34" charset="0"/>
              <a:buChar char="•"/>
            </a:pPr>
            <a:r>
              <a:rPr lang="en-US" sz="2000" dirty="0"/>
              <a:t>Tie back long hair so that it is away from the face</a:t>
            </a:r>
          </a:p>
          <a:p>
            <a:pPr marL="285750" indent="-285750">
              <a:buFont typeface="Arial" panose="020B0604020202020204" pitchFamily="34" charset="0"/>
              <a:buChar char="•"/>
            </a:pPr>
            <a:r>
              <a:rPr lang="en-US" sz="2000" dirty="0"/>
              <a:t>Remove glasses, facial jewelry (if located on the lower face), and any hair coverings; straps must be on the hair</a:t>
            </a:r>
          </a:p>
          <a:p>
            <a:pPr marL="742950" lvl="1" indent="-285750">
              <a:buFont typeface="Arial" panose="020B0604020202020204" pitchFamily="34" charset="0"/>
              <a:buChar char="•"/>
            </a:pPr>
            <a:r>
              <a:rPr lang="en-US" sz="2000" dirty="0"/>
              <a:t>Glasses or hair coverings may shift while working. Wearing the N95 over glasses or hair coverings can cause the seal to break and expose the employee to contaminated air.</a:t>
            </a:r>
          </a:p>
          <a:p>
            <a:pPr marL="285750" indent="-285750">
              <a:buFont typeface="Arial" panose="020B0604020202020204" pitchFamily="34" charset="0"/>
              <a:buChar char="•"/>
            </a:pPr>
            <a:r>
              <a:rPr lang="en-US" sz="2000" dirty="0"/>
              <a:t>The employee must be clean shaven.</a:t>
            </a:r>
          </a:p>
          <a:p>
            <a:pPr marL="742950" lvl="1" indent="-285750">
              <a:buFont typeface="Arial" panose="020B0604020202020204" pitchFamily="34" charset="0"/>
              <a:buChar char="•"/>
            </a:pPr>
            <a:r>
              <a:rPr lang="en-US" sz="2000" dirty="0"/>
              <a:t>Facial hair or stubble can cause a break in the N95 seal on the face letting contaminated air enter the N95.</a:t>
            </a:r>
          </a:p>
          <a:p>
            <a:endParaRPr lang="en-US" dirty="0"/>
          </a:p>
        </p:txBody>
      </p:sp>
      <p:sp>
        <p:nvSpPr>
          <p:cNvPr id="4" name="Rectangle 3">
            <a:extLst>
              <a:ext uri="{FF2B5EF4-FFF2-40B4-BE49-F238E27FC236}">
                <a16:creationId xmlns:a16="http://schemas.microsoft.com/office/drawing/2014/main" id="{C26326E9-CD2F-3F71-2962-53F311682DB0}"/>
              </a:ext>
            </a:extLst>
          </p:cNvPr>
          <p:cNvSpPr/>
          <p:nvPr/>
        </p:nvSpPr>
        <p:spPr>
          <a:xfrm>
            <a:off x="843660" y="4537138"/>
            <a:ext cx="7239000" cy="10668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IMPORTANT!</a:t>
            </a:r>
            <a:r>
              <a:rPr lang="en-US" dirty="0">
                <a:solidFill>
                  <a:schemeClr val="tx1"/>
                </a:solidFill>
              </a:rPr>
              <a:t> </a:t>
            </a:r>
            <a:r>
              <a:rPr lang="en-US" i="1" dirty="0">
                <a:solidFill>
                  <a:schemeClr val="tx1"/>
                </a:solidFill>
              </a:rPr>
              <a:t>The N95 respirator must be directly on the skin, and the straps must be on your hair or scalp.</a:t>
            </a:r>
          </a:p>
        </p:txBody>
      </p:sp>
    </p:spTree>
    <p:extLst>
      <p:ext uri="{BB962C8B-B14F-4D97-AF65-F5344CB8AC3E}">
        <p14:creationId xmlns:p14="http://schemas.microsoft.com/office/powerpoint/2010/main" val="3675571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B543F-D463-FC16-744E-A7D3B3869355}"/>
              </a:ext>
            </a:extLst>
          </p:cNvPr>
          <p:cNvSpPr>
            <a:spLocks noGrp="1"/>
          </p:cNvSpPr>
          <p:nvPr>
            <p:ph type="title"/>
          </p:nvPr>
        </p:nvSpPr>
        <p:spPr>
          <a:xfrm>
            <a:off x="535940" y="533400"/>
            <a:ext cx="7854441" cy="677108"/>
          </a:xfrm>
        </p:spPr>
        <p:txBody>
          <a:bodyPr/>
          <a:lstStyle/>
          <a:p>
            <a:r>
              <a:rPr lang="en-US" dirty="0"/>
              <a:t>Essential Functions</a:t>
            </a:r>
          </a:p>
        </p:txBody>
      </p:sp>
      <p:sp>
        <p:nvSpPr>
          <p:cNvPr id="3" name="Text Placeholder 2">
            <a:extLst>
              <a:ext uri="{FF2B5EF4-FFF2-40B4-BE49-F238E27FC236}">
                <a16:creationId xmlns:a16="http://schemas.microsoft.com/office/drawing/2014/main" id="{019CA453-16CC-DE15-438E-C9CDAD7059A5}"/>
              </a:ext>
            </a:extLst>
          </p:cNvPr>
          <p:cNvSpPr>
            <a:spLocks noGrp="1"/>
          </p:cNvSpPr>
          <p:nvPr>
            <p:ph type="body" idx="1"/>
          </p:nvPr>
        </p:nvSpPr>
        <p:spPr>
          <a:xfrm>
            <a:off x="535940" y="1621027"/>
            <a:ext cx="8072119" cy="4154984"/>
          </a:xfrm>
        </p:spPr>
        <p:txBody>
          <a:bodyPr/>
          <a:lstStyle/>
          <a:p>
            <a:pPr marL="285750" indent="-285750">
              <a:buFont typeface="Arial" panose="020B0604020202020204" pitchFamily="34" charset="0"/>
              <a:buChar char="•"/>
            </a:pPr>
            <a:r>
              <a:rPr lang="en-US" b="1" dirty="0"/>
              <a:t>Sharing and analyzing information</a:t>
            </a:r>
            <a:r>
              <a:rPr lang="en-US" dirty="0"/>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ability to identify, process, and comprehend essential information about an incident to inform the decision-making process in a continuous and timely cycle. To provide each facility a better understanding of the scope of the disaster and the potential availability of additional assistance. Coalition members have a common venue and the ability to communicate with one another during disaster response operations. </a:t>
            </a:r>
          </a:p>
          <a:p>
            <a:pPr marL="285750" indent="-285750">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Managing and Sharing Resources: </a:t>
            </a:r>
            <a:r>
              <a:rPr lang="en-US" sz="1800" dirty="0">
                <a:effectLst/>
                <a:latin typeface="Calibri" panose="020F0502020204030204" pitchFamily="34" charset="0"/>
                <a:ea typeface="Calibri" panose="020F0502020204030204" pitchFamily="34" charset="0"/>
                <a:cs typeface="Times New Roman" panose="02020603050405020304" pitchFamily="18" charset="0"/>
              </a:rPr>
              <a:t>Facilitate resource support by expediting the mutual aid process or other resource sharing arrangements among Coalition members and supporting the request and receipt of assistance from local, State and Federal authorities. </a:t>
            </a: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Coordinating strategies to deliver medical care: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Coordination and discussion on enhanced medical surge capacity and capability, standardized response protocols, platform for real-time policy and strategy development and coordination.</a:t>
            </a: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75786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6EE20-6E44-318C-0A3B-AD4F62E7BD25}"/>
              </a:ext>
            </a:extLst>
          </p:cNvPr>
          <p:cNvSpPr>
            <a:spLocks noGrp="1"/>
          </p:cNvSpPr>
          <p:nvPr>
            <p:ph type="ctrTitle"/>
          </p:nvPr>
        </p:nvSpPr>
        <p:spPr>
          <a:xfrm>
            <a:off x="685800" y="457200"/>
            <a:ext cx="8072119" cy="492443"/>
          </a:xfrm>
        </p:spPr>
        <p:txBody>
          <a:bodyPr/>
          <a:lstStyle/>
          <a:p>
            <a:r>
              <a:rPr lang="en-US" sz="3200" dirty="0"/>
              <a:t>Donning the Respirator</a:t>
            </a:r>
          </a:p>
        </p:txBody>
      </p:sp>
      <p:sp>
        <p:nvSpPr>
          <p:cNvPr id="3" name="Subtitle 2">
            <a:extLst>
              <a:ext uri="{FF2B5EF4-FFF2-40B4-BE49-F238E27FC236}">
                <a16:creationId xmlns:a16="http://schemas.microsoft.com/office/drawing/2014/main" id="{37FA2C3C-03F1-FB39-0310-D9C116CDAC53}"/>
              </a:ext>
            </a:extLst>
          </p:cNvPr>
          <p:cNvSpPr>
            <a:spLocks noGrp="1"/>
          </p:cNvSpPr>
          <p:nvPr>
            <p:ph type="subTitle" idx="4"/>
          </p:nvPr>
        </p:nvSpPr>
        <p:spPr>
          <a:xfrm>
            <a:off x="685800" y="1371600"/>
            <a:ext cx="6400800" cy="5016758"/>
          </a:xfrm>
        </p:spPr>
        <p:txBody>
          <a:bodyPr/>
          <a:lstStyle/>
          <a:p>
            <a:pPr marL="285750" indent="-285750">
              <a:buFont typeface="Arial" panose="020B0604020202020204" pitchFamily="34" charset="0"/>
              <a:buChar char="•"/>
            </a:pPr>
            <a:r>
              <a:rPr lang="en-US" sz="2000" dirty="0"/>
              <a:t>First step is to always inspect the respirator</a:t>
            </a:r>
          </a:p>
          <a:p>
            <a:pPr marL="742950" lvl="1" indent="-285750">
              <a:buFont typeface="Arial" panose="020B0604020202020204" pitchFamily="34" charset="0"/>
              <a:buChar char="•"/>
            </a:pPr>
            <a:r>
              <a:rPr lang="en-US" sz="2000" dirty="0"/>
              <a:t>Look for dirt, stains, tears, wetness, straps not attached</a:t>
            </a:r>
          </a:p>
          <a:p>
            <a:pPr marL="1200150" lvl="2" indent="-285750">
              <a:buFont typeface="Arial" panose="020B0604020202020204" pitchFamily="34" charset="0"/>
              <a:buChar char="•"/>
            </a:pPr>
            <a:r>
              <a:rPr lang="en-US" sz="2000" dirty="0"/>
              <a:t>If the N95 has any of these, throw it out and get another one</a:t>
            </a:r>
          </a:p>
          <a:p>
            <a:pPr marL="1200150" lvl="2" indent="-285750">
              <a:buFont typeface="Arial" panose="020B0604020202020204" pitchFamily="34" charset="0"/>
              <a:buChar char="•"/>
            </a:pPr>
            <a:r>
              <a:rPr lang="en-US" sz="2000" dirty="0"/>
              <a:t>Test to see if the straps are firmly attached.</a:t>
            </a:r>
          </a:p>
          <a:p>
            <a:pPr marL="742950" lvl="1" indent="-285750">
              <a:buFont typeface="Arial" panose="020B0604020202020204" pitchFamily="34" charset="0"/>
              <a:buChar char="•"/>
            </a:pPr>
            <a:r>
              <a:rPr lang="en-US" sz="2000" dirty="0"/>
              <a:t>Check that the respirator is NIOSH approved</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sz="2000" dirty="0"/>
              <a:t>After inspection, don the respirator. </a:t>
            </a:r>
            <a:r>
              <a:rPr lang="en-US" sz="2000" i="1" dirty="0"/>
              <a:t>Donning may be different depending on the type of N95 used.</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B2198ECD-09D5-61F4-63C3-8F75E10319F6}"/>
              </a:ext>
            </a:extLst>
          </p:cNvPr>
          <p:cNvPicPr>
            <a:picLocks noChangeAspect="1"/>
          </p:cNvPicPr>
          <p:nvPr/>
        </p:nvPicPr>
        <p:blipFill rotWithShape="1">
          <a:blip r:embed="rId2"/>
          <a:srcRect l="62500" t="61287" r="15834" b="17407"/>
          <a:stretch/>
        </p:blipFill>
        <p:spPr>
          <a:xfrm>
            <a:off x="1752600" y="3657600"/>
            <a:ext cx="2438400" cy="1371600"/>
          </a:xfrm>
          <a:prstGeom prst="rect">
            <a:avLst/>
          </a:prstGeom>
        </p:spPr>
      </p:pic>
    </p:spTree>
    <p:extLst>
      <p:ext uri="{BB962C8B-B14F-4D97-AF65-F5344CB8AC3E}">
        <p14:creationId xmlns:p14="http://schemas.microsoft.com/office/powerpoint/2010/main" val="3618115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79C8C-5C92-F041-A178-34CFFBAE3A99}"/>
              </a:ext>
            </a:extLst>
          </p:cNvPr>
          <p:cNvSpPr>
            <a:spLocks noGrp="1"/>
          </p:cNvSpPr>
          <p:nvPr>
            <p:ph type="ctrTitle"/>
          </p:nvPr>
        </p:nvSpPr>
        <p:spPr>
          <a:xfrm>
            <a:off x="535940" y="363823"/>
            <a:ext cx="8072119" cy="492443"/>
          </a:xfrm>
        </p:spPr>
        <p:txBody>
          <a:bodyPr/>
          <a:lstStyle/>
          <a:p>
            <a:r>
              <a:rPr lang="en-US" sz="3200" dirty="0"/>
              <a:t>Donning</a:t>
            </a:r>
          </a:p>
        </p:txBody>
      </p:sp>
      <p:sp>
        <p:nvSpPr>
          <p:cNvPr id="3" name="Subtitle 2">
            <a:extLst>
              <a:ext uri="{FF2B5EF4-FFF2-40B4-BE49-F238E27FC236}">
                <a16:creationId xmlns:a16="http://schemas.microsoft.com/office/drawing/2014/main" id="{6CC5DFAC-4860-2EA3-384B-FDE6BA97F917}"/>
              </a:ext>
            </a:extLst>
          </p:cNvPr>
          <p:cNvSpPr>
            <a:spLocks noGrp="1"/>
          </p:cNvSpPr>
          <p:nvPr>
            <p:ph type="subTitle" idx="4"/>
          </p:nvPr>
        </p:nvSpPr>
        <p:spPr>
          <a:xfrm>
            <a:off x="535940" y="1134308"/>
            <a:ext cx="7894551" cy="5539978"/>
          </a:xfrm>
        </p:spPr>
        <p:txBody>
          <a:bodyPr/>
          <a:lstStyle/>
          <a:p>
            <a:pPr marL="285750" indent="-285750">
              <a:buFont typeface="Arial" panose="020B0604020202020204" pitchFamily="34" charset="0"/>
              <a:buChar char="•"/>
            </a:pPr>
            <a:r>
              <a:rPr lang="en-US" dirty="0"/>
              <a:t>Cone-shape</a:t>
            </a:r>
          </a:p>
          <a:p>
            <a:pPr marL="742950" lvl="1" indent="-285750">
              <a:buFont typeface="Arial" panose="020B0604020202020204" pitchFamily="34" charset="0"/>
              <a:buChar char="•"/>
            </a:pPr>
            <a:r>
              <a:rPr lang="en-US" dirty="0"/>
              <a:t>Cup the respirator in your hand with nosepiece at fingertips</a:t>
            </a:r>
          </a:p>
          <a:p>
            <a:pPr marL="742950" lvl="1" indent="-285750">
              <a:buFont typeface="Arial" panose="020B0604020202020204" pitchFamily="34" charset="0"/>
              <a:buChar char="•"/>
            </a:pPr>
            <a:r>
              <a:rPr lang="en-US" dirty="0"/>
              <a:t>Position the respirator under the chin, while holding in place, pull the top strap over head. Continue to hold in place, while placing lower strap</a:t>
            </a:r>
          </a:p>
          <a:p>
            <a:pPr marL="285750" indent="-285750">
              <a:buFont typeface="Arial" panose="020B0604020202020204" pitchFamily="34" charset="0"/>
              <a:buChar char="•"/>
            </a:pPr>
            <a:r>
              <a:rPr lang="en-US" dirty="0"/>
              <a:t>Three-panel</a:t>
            </a:r>
          </a:p>
          <a:p>
            <a:pPr marL="742950" lvl="1" indent="-285750">
              <a:buFont typeface="Arial" panose="020B0604020202020204" pitchFamily="34" charset="0"/>
              <a:buChar char="•"/>
            </a:pPr>
            <a:r>
              <a:rPr lang="en-US" dirty="0"/>
              <a:t>Fully open the top and bottom panels, bending the nosepiece around thumb at the center of foam. Make certain bottom panel is unfolded and completely open.</a:t>
            </a:r>
          </a:p>
          <a:p>
            <a:pPr marL="742950" lvl="1" indent="-285750">
              <a:buFont typeface="Arial" panose="020B0604020202020204" pitchFamily="34" charset="0"/>
              <a:buChar char="•"/>
            </a:pPr>
            <a:r>
              <a:rPr lang="en-US" dirty="0"/>
              <a:t>Place so foam rests on nose, and bottom panel is securely under chin. Pull top strap over head and position it high on the back of the head. Then pull bottom strap over and position around neck and below ears. Adjust for comfort.</a:t>
            </a:r>
          </a:p>
          <a:p>
            <a:pPr marL="285750" indent="-285750">
              <a:buFont typeface="Arial" panose="020B0604020202020204" pitchFamily="34" charset="0"/>
              <a:buChar char="•"/>
            </a:pPr>
            <a:r>
              <a:rPr lang="en-US" dirty="0"/>
              <a:t>Duckbill</a:t>
            </a:r>
          </a:p>
          <a:p>
            <a:pPr marL="742950" lvl="1" indent="-285750">
              <a:buFont typeface="Arial" panose="020B0604020202020204" pitchFamily="34" charset="0"/>
              <a:buChar char="•"/>
            </a:pPr>
            <a:r>
              <a:rPr lang="en-US" dirty="0"/>
              <a:t>Separate edges to fully open; slightly bend the nose wire to form a gentle curve</a:t>
            </a:r>
          </a:p>
          <a:p>
            <a:pPr marL="742950" lvl="1" indent="-285750">
              <a:buFont typeface="Arial" panose="020B0604020202020204" pitchFamily="34" charset="0"/>
              <a:buChar char="•"/>
            </a:pPr>
            <a:r>
              <a:rPr lang="en-US" dirty="0"/>
              <a:t>Hold upside down to expose straps. Use fingers to separate straps.</a:t>
            </a:r>
          </a:p>
          <a:p>
            <a:pPr marL="742950" lvl="1" indent="-285750">
              <a:buFont typeface="Arial" panose="020B0604020202020204" pitchFamily="34" charset="0"/>
              <a:buChar char="•"/>
            </a:pPr>
            <a:r>
              <a:rPr lang="en-US" dirty="0"/>
              <a:t>Hook respirator under chin and pull straps over head. Release lower strap and position, followed by top strap.</a:t>
            </a:r>
          </a:p>
          <a:p>
            <a:r>
              <a:rPr lang="en-US" b="1" dirty="0"/>
              <a:t>Use both hands to mold nosepiece to the shape of the nose with all models. </a:t>
            </a:r>
            <a:endParaRPr lang="en-US" dirty="0">
              <a:solidFill>
                <a:srgbClr val="FF0000"/>
              </a:solidFill>
            </a:endParaRP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4199232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4909" y="533400"/>
            <a:ext cx="6304280" cy="505908"/>
          </a:xfrm>
          <a:prstGeom prst="rect">
            <a:avLst/>
          </a:prstGeom>
        </p:spPr>
        <p:txBody>
          <a:bodyPr vert="horz" wrap="square" lIns="0" tIns="13335" rIns="0" bIns="0" rtlCol="0">
            <a:spAutoFit/>
          </a:bodyPr>
          <a:lstStyle/>
          <a:p>
            <a:pPr marL="12700">
              <a:lnSpc>
                <a:spcPct val="100000"/>
              </a:lnSpc>
              <a:spcBef>
                <a:spcPts val="105"/>
              </a:spcBef>
            </a:pPr>
            <a:r>
              <a:rPr sz="3200" dirty="0"/>
              <a:t>Fit test versus seal</a:t>
            </a:r>
            <a:r>
              <a:rPr sz="3200" spc="-80" dirty="0"/>
              <a:t> </a:t>
            </a:r>
            <a:r>
              <a:rPr sz="3200" dirty="0"/>
              <a:t>check</a:t>
            </a:r>
          </a:p>
        </p:txBody>
      </p:sp>
      <p:sp>
        <p:nvSpPr>
          <p:cNvPr id="3" name="object 3"/>
          <p:cNvSpPr txBox="1"/>
          <p:nvPr/>
        </p:nvSpPr>
        <p:spPr>
          <a:xfrm>
            <a:off x="457200" y="1295400"/>
            <a:ext cx="7965440" cy="4013919"/>
          </a:xfrm>
          <a:prstGeom prst="rect">
            <a:avLst/>
          </a:prstGeom>
        </p:spPr>
        <p:txBody>
          <a:bodyPr vert="horz" wrap="square" lIns="0" tIns="12700" rIns="0" bIns="0" rtlCol="0">
            <a:spAutoFit/>
          </a:bodyPr>
          <a:lstStyle/>
          <a:p>
            <a:pPr marL="355600" marR="299720" indent="-342900">
              <a:lnSpc>
                <a:spcPct val="100000"/>
              </a:lnSpc>
              <a:spcBef>
                <a:spcPts val="100"/>
              </a:spcBef>
              <a:buChar char="•"/>
              <a:tabLst>
                <a:tab pos="354965" algn="l"/>
                <a:tab pos="355600" algn="l"/>
              </a:tabLst>
            </a:pPr>
            <a:r>
              <a:rPr sz="2000" spc="-5" dirty="0">
                <a:latin typeface="Arial"/>
                <a:cs typeface="Arial"/>
              </a:rPr>
              <a:t>Fit test is </a:t>
            </a:r>
            <a:r>
              <a:rPr sz="2000" dirty="0">
                <a:latin typeface="Arial"/>
                <a:cs typeface="Arial"/>
              </a:rPr>
              <a:t>a </a:t>
            </a:r>
            <a:r>
              <a:rPr sz="2000" spc="-5" dirty="0">
                <a:latin typeface="Arial"/>
                <a:cs typeface="Arial"/>
              </a:rPr>
              <a:t>more rigorous procedure</a:t>
            </a:r>
            <a:r>
              <a:rPr sz="2000" spc="-110" dirty="0">
                <a:latin typeface="Arial"/>
                <a:cs typeface="Arial"/>
              </a:rPr>
              <a:t> </a:t>
            </a:r>
            <a:r>
              <a:rPr sz="2000" spc="-10" dirty="0">
                <a:latin typeface="Arial"/>
                <a:cs typeface="Arial"/>
              </a:rPr>
              <a:t>that </a:t>
            </a:r>
            <a:r>
              <a:rPr sz="2000" spc="-5" dirty="0">
                <a:latin typeface="Arial"/>
                <a:cs typeface="Arial"/>
              </a:rPr>
              <a:t>is used to determine whether </a:t>
            </a:r>
            <a:r>
              <a:rPr sz="2000" spc="-10" dirty="0">
                <a:latin typeface="Arial"/>
                <a:cs typeface="Arial"/>
              </a:rPr>
              <a:t>the </a:t>
            </a:r>
            <a:r>
              <a:rPr sz="2000" spc="-5" dirty="0">
                <a:latin typeface="Arial"/>
                <a:cs typeface="Arial"/>
              </a:rPr>
              <a:t>respirator fits the face of the</a:t>
            </a:r>
            <a:r>
              <a:rPr sz="2000" spc="-65" dirty="0">
                <a:latin typeface="Arial"/>
                <a:cs typeface="Arial"/>
              </a:rPr>
              <a:t> </a:t>
            </a:r>
            <a:r>
              <a:rPr lang="en-US" sz="2000" spc="-5" dirty="0">
                <a:latin typeface="Arial"/>
                <a:cs typeface="Arial"/>
              </a:rPr>
              <a:t>employee</a:t>
            </a:r>
            <a:r>
              <a:rPr sz="2000" spc="-5" dirty="0">
                <a:latin typeface="Arial"/>
                <a:cs typeface="Arial"/>
              </a:rPr>
              <a:t>.</a:t>
            </a:r>
            <a:endParaRPr sz="2000" dirty="0">
              <a:latin typeface="Arial"/>
              <a:cs typeface="Arial"/>
            </a:endParaRPr>
          </a:p>
          <a:p>
            <a:pPr marL="355600" marR="5080" indent="-342900">
              <a:lnSpc>
                <a:spcPct val="100000"/>
              </a:lnSpc>
              <a:spcBef>
                <a:spcPts val="765"/>
              </a:spcBef>
              <a:buChar char="•"/>
              <a:tabLst>
                <a:tab pos="354965" algn="l"/>
                <a:tab pos="355600" algn="l"/>
              </a:tabLst>
            </a:pPr>
            <a:r>
              <a:rPr sz="2000" spc="-5" dirty="0">
                <a:latin typeface="Arial"/>
                <a:cs typeface="Arial"/>
              </a:rPr>
              <a:t>Fit test is </a:t>
            </a:r>
            <a:r>
              <a:rPr sz="2000" spc="-10" dirty="0">
                <a:latin typeface="Arial"/>
                <a:cs typeface="Arial"/>
              </a:rPr>
              <a:t>done </a:t>
            </a:r>
            <a:r>
              <a:rPr sz="2000" spc="-5" dirty="0">
                <a:latin typeface="Arial"/>
                <a:cs typeface="Arial"/>
              </a:rPr>
              <a:t>prior to respirator </a:t>
            </a:r>
            <a:r>
              <a:rPr sz="2000" spc="-10" dirty="0">
                <a:latin typeface="Arial"/>
                <a:cs typeface="Arial"/>
              </a:rPr>
              <a:t>usage, annually </a:t>
            </a:r>
            <a:r>
              <a:rPr sz="2000" spc="-5" dirty="0">
                <a:latin typeface="Arial"/>
                <a:cs typeface="Arial"/>
              </a:rPr>
              <a:t>and any time there is </a:t>
            </a:r>
            <a:r>
              <a:rPr sz="2000" dirty="0">
                <a:latin typeface="Arial"/>
                <a:cs typeface="Arial"/>
              </a:rPr>
              <a:t>a </a:t>
            </a:r>
            <a:r>
              <a:rPr sz="2000" spc="-5" dirty="0">
                <a:latin typeface="Arial"/>
                <a:cs typeface="Arial"/>
              </a:rPr>
              <a:t>change in physical </a:t>
            </a:r>
            <a:r>
              <a:rPr sz="2000" spc="-10" dirty="0">
                <a:latin typeface="Arial"/>
                <a:cs typeface="Arial"/>
              </a:rPr>
              <a:t>appearance, </a:t>
            </a:r>
            <a:r>
              <a:rPr sz="2000" spc="-5" dirty="0">
                <a:latin typeface="Arial"/>
                <a:cs typeface="Arial"/>
              </a:rPr>
              <a:t>or </a:t>
            </a:r>
            <a:r>
              <a:rPr sz="2000" spc="-10" dirty="0">
                <a:latin typeface="Arial"/>
                <a:cs typeface="Arial"/>
              </a:rPr>
              <a:t>changing </a:t>
            </a:r>
            <a:r>
              <a:rPr sz="2000" spc="-5" dirty="0">
                <a:latin typeface="Arial"/>
                <a:cs typeface="Arial"/>
              </a:rPr>
              <a:t>type </a:t>
            </a:r>
            <a:r>
              <a:rPr sz="2000" spc="-10" dirty="0">
                <a:latin typeface="Arial"/>
                <a:cs typeface="Arial"/>
              </a:rPr>
              <a:t>of  </a:t>
            </a:r>
            <a:r>
              <a:rPr sz="2000" spc="-5" dirty="0">
                <a:latin typeface="Arial"/>
                <a:cs typeface="Arial"/>
              </a:rPr>
              <a:t>respirator</a:t>
            </a:r>
            <a:r>
              <a:rPr sz="2000" spc="-85" dirty="0">
                <a:latin typeface="Arial"/>
                <a:cs typeface="Arial"/>
              </a:rPr>
              <a:t> </a:t>
            </a:r>
            <a:r>
              <a:rPr sz="2000" spc="-10" dirty="0">
                <a:latin typeface="Arial"/>
                <a:cs typeface="Arial"/>
              </a:rPr>
              <a:t>used.</a:t>
            </a:r>
            <a:endParaRPr sz="2000" dirty="0">
              <a:latin typeface="Arial"/>
              <a:cs typeface="Arial"/>
            </a:endParaRPr>
          </a:p>
          <a:p>
            <a:pPr marL="355600" marR="48895" indent="-342900">
              <a:lnSpc>
                <a:spcPct val="100000"/>
              </a:lnSpc>
              <a:spcBef>
                <a:spcPts val="765"/>
              </a:spcBef>
              <a:buChar char="•"/>
              <a:tabLst>
                <a:tab pos="354965" algn="l"/>
                <a:tab pos="355600" algn="l"/>
              </a:tabLst>
            </a:pPr>
            <a:r>
              <a:rPr sz="2000" spc="-5" dirty="0">
                <a:latin typeface="Arial"/>
                <a:cs typeface="Arial"/>
              </a:rPr>
              <a:t>Seal check </a:t>
            </a:r>
            <a:r>
              <a:rPr lang="en-US" sz="2000" spc="-5" dirty="0">
                <a:latin typeface="Arial"/>
                <a:cs typeface="Arial"/>
              </a:rPr>
              <a:t>is </a:t>
            </a:r>
            <a:r>
              <a:rPr sz="2000" b="1" i="1" spc="-10" dirty="0">
                <a:latin typeface="Arial"/>
                <a:cs typeface="Arial"/>
              </a:rPr>
              <a:t>done </a:t>
            </a:r>
            <a:r>
              <a:rPr sz="2000" b="1" i="1" spc="-5" dirty="0">
                <a:latin typeface="Arial"/>
                <a:cs typeface="Arial"/>
              </a:rPr>
              <a:t>every time </a:t>
            </a:r>
            <a:r>
              <a:rPr sz="2000" dirty="0">
                <a:latin typeface="Arial"/>
                <a:cs typeface="Arial"/>
              </a:rPr>
              <a:t>a </a:t>
            </a:r>
            <a:r>
              <a:rPr sz="2000" spc="-5" dirty="0">
                <a:latin typeface="Arial"/>
                <a:cs typeface="Arial"/>
              </a:rPr>
              <a:t>respirator is put</a:t>
            </a:r>
            <a:r>
              <a:rPr sz="2000" spc="-100" dirty="0">
                <a:latin typeface="Arial"/>
                <a:cs typeface="Arial"/>
              </a:rPr>
              <a:t> </a:t>
            </a:r>
            <a:r>
              <a:rPr sz="2000" spc="-10" dirty="0">
                <a:latin typeface="Arial"/>
                <a:cs typeface="Arial"/>
              </a:rPr>
              <a:t>on</a:t>
            </a:r>
            <a:r>
              <a:rPr lang="en-US" sz="2000" spc="-10" dirty="0">
                <a:latin typeface="Arial"/>
                <a:cs typeface="Arial"/>
              </a:rPr>
              <a:t> to see if there are air leaks</a:t>
            </a:r>
            <a:r>
              <a:rPr sz="2000" spc="-10" dirty="0">
                <a:latin typeface="Arial"/>
                <a:cs typeface="Arial"/>
              </a:rPr>
              <a:t>.</a:t>
            </a:r>
            <a:endParaRPr lang="en-US" sz="2000" spc="-10" dirty="0">
              <a:latin typeface="Arial"/>
              <a:cs typeface="Arial"/>
            </a:endParaRPr>
          </a:p>
          <a:p>
            <a:pPr marL="812800" marR="48895" lvl="1" indent="-342900">
              <a:spcBef>
                <a:spcPts val="765"/>
              </a:spcBef>
              <a:buChar char="•"/>
              <a:tabLst>
                <a:tab pos="354965" algn="l"/>
                <a:tab pos="355600" algn="l"/>
              </a:tabLst>
            </a:pPr>
            <a:r>
              <a:rPr lang="en-US" sz="2000" spc="-10" dirty="0">
                <a:latin typeface="Arial"/>
                <a:cs typeface="Arial"/>
              </a:rPr>
              <a:t>Performed to ensure proper seal to the face</a:t>
            </a:r>
          </a:p>
          <a:p>
            <a:pPr marL="812800" marR="48895" lvl="1" indent="-342900">
              <a:spcBef>
                <a:spcPts val="765"/>
              </a:spcBef>
              <a:buChar char="•"/>
              <a:tabLst>
                <a:tab pos="354965" algn="l"/>
                <a:tab pos="355600" algn="l"/>
              </a:tabLst>
            </a:pPr>
            <a:r>
              <a:rPr lang="en-US" sz="2000" spc="-10" dirty="0">
                <a:latin typeface="Arial"/>
                <a:cs typeface="Arial"/>
              </a:rPr>
              <a:t>Two types of user seal check:</a:t>
            </a:r>
          </a:p>
          <a:p>
            <a:pPr marL="1270000" marR="48895" lvl="2" indent="-342900">
              <a:spcBef>
                <a:spcPts val="765"/>
              </a:spcBef>
              <a:buChar char="•"/>
              <a:tabLst>
                <a:tab pos="354965" algn="l"/>
                <a:tab pos="355600" algn="l"/>
              </a:tabLst>
            </a:pPr>
            <a:r>
              <a:rPr lang="en-US" sz="2000" spc="-10" dirty="0">
                <a:latin typeface="Arial"/>
                <a:cs typeface="Arial"/>
              </a:rPr>
              <a:t>Positive pressure- the respirator user exhales</a:t>
            </a:r>
          </a:p>
          <a:p>
            <a:pPr marL="1270000" marR="48895" lvl="2" indent="-342900">
              <a:spcBef>
                <a:spcPts val="765"/>
              </a:spcBef>
              <a:buChar char="•"/>
              <a:tabLst>
                <a:tab pos="354965" algn="l"/>
                <a:tab pos="355600" algn="l"/>
              </a:tabLst>
            </a:pPr>
            <a:r>
              <a:rPr lang="en-US" sz="2000" spc="-10" dirty="0">
                <a:latin typeface="Arial"/>
                <a:cs typeface="Arial"/>
              </a:rPr>
              <a:t>Negative pressure- the respirator user inhales</a:t>
            </a:r>
            <a:endParaRPr sz="2000" dirty="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04800"/>
            <a:ext cx="7854441" cy="505908"/>
          </a:xfrm>
          <a:prstGeom prst="rect">
            <a:avLst/>
          </a:prstGeom>
        </p:spPr>
        <p:txBody>
          <a:bodyPr vert="horz" wrap="square" lIns="0" tIns="13335" rIns="0" bIns="0" rtlCol="0">
            <a:spAutoFit/>
          </a:bodyPr>
          <a:lstStyle/>
          <a:p>
            <a:pPr marL="1548130" marR="5080" indent="-885825" algn="l">
              <a:lnSpc>
                <a:spcPct val="100000"/>
              </a:lnSpc>
              <a:spcBef>
                <a:spcPts val="105"/>
              </a:spcBef>
            </a:pPr>
            <a:r>
              <a:rPr sz="3200" dirty="0"/>
              <a:t>Ensur</a:t>
            </a:r>
            <a:r>
              <a:rPr lang="en-US" sz="3200" dirty="0"/>
              <a:t>ing</a:t>
            </a:r>
            <a:r>
              <a:rPr sz="3200" dirty="0"/>
              <a:t> </a:t>
            </a:r>
            <a:r>
              <a:rPr lang="en-US" sz="3200" dirty="0"/>
              <a:t>S</a:t>
            </a:r>
            <a:r>
              <a:rPr sz="3200" dirty="0"/>
              <a:t>eal</a:t>
            </a:r>
            <a:r>
              <a:rPr sz="3200" spc="-90" dirty="0"/>
              <a:t> </a:t>
            </a:r>
            <a:r>
              <a:rPr lang="en-US" sz="3200" spc="-90" dirty="0"/>
              <a:t>C</a:t>
            </a:r>
            <a:r>
              <a:rPr sz="3200" dirty="0"/>
              <a:t>heck</a:t>
            </a:r>
          </a:p>
        </p:txBody>
      </p:sp>
      <p:sp>
        <p:nvSpPr>
          <p:cNvPr id="3" name="object 3"/>
          <p:cNvSpPr txBox="1"/>
          <p:nvPr/>
        </p:nvSpPr>
        <p:spPr>
          <a:xfrm>
            <a:off x="609599" y="995374"/>
            <a:ext cx="7854441" cy="6074099"/>
          </a:xfrm>
          <a:prstGeom prst="rect">
            <a:avLst/>
          </a:prstGeom>
        </p:spPr>
        <p:txBody>
          <a:bodyPr vert="horz" wrap="square" lIns="0" tIns="109855" rIns="0" bIns="0" rtlCol="0">
            <a:spAutoFit/>
          </a:bodyPr>
          <a:lstStyle/>
          <a:p>
            <a:pPr marL="355600" indent="-342900">
              <a:lnSpc>
                <a:spcPct val="100000"/>
              </a:lnSpc>
              <a:spcBef>
                <a:spcPts val="865"/>
              </a:spcBef>
              <a:buChar char="•"/>
              <a:tabLst>
                <a:tab pos="354965" algn="l"/>
                <a:tab pos="355600" algn="l"/>
              </a:tabLst>
            </a:pPr>
            <a:r>
              <a:rPr u="sng" spc="-5" dirty="0">
                <a:latin typeface="Arial"/>
                <a:cs typeface="Arial"/>
              </a:rPr>
              <a:t>P</a:t>
            </a:r>
            <a:r>
              <a:rPr lang="en-US" u="sng" spc="-5" dirty="0">
                <a:latin typeface="Arial"/>
                <a:cs typeface="Arial"/>
              </a:rPr>
              <a:t>ositive pressure check</a:t>
            </a:r>
          </a:p>
          <a:p>
            <a:pPr marL="812800" lvl="1" indent="-342900">
              <a:spcBef>
                <a:spcPts val="865"/>
              </a:spcBef>
              <a:buChar char="•"/>
              <a:tabLst>
                <a:tab pos="354965" algn="l"/>
                <a:tab pos="355600" algn="l"/>
              </a:tabLst>
            </a:pPr>
            <a:r>
              <a:rPr lang="en-US" spc="-5" dirty="0">
                <a:latin typeface="Arial"/>
                <a:cs typeface="Arial"/>
              </a:rPr>
              <a:t>Place hands over the respirator, covering as much surface area as possible; be sure to block the exhalation valve if the respirator has one</a:t>
            </a:r>
          </a:p>
          <a:p>
            <a:pPr marL="812800" lvl="1" indent="-342900">
              <a:spcBef>
                <a:spcPts val="865"/>
              </a:spcBef>
              <a:buChar char="•"/>
              <a:tabLst>
                <a:tab pos="354965" algn="l"/>
                <a:tab pos="355600" algn="l"/>
              </a:tabLst>
            </a:pPr>
            <a:r>
              <a:rPr lang="en-US" spc="-5" dirty="0">
                <a:latin typeface="Arial"/>
                <a:cs typeface="Arial"/>
              </a:rPr>
              <a:t>Gently exhale into the respirator</a:t>
            </a:r>
          </a:p>
          <a:p>
            <a:pPr marL="812800" lvl="1" indent="-342900">
              <a:spcBef>
                <a:spcPts val="865"/>
              </a:spcBef>
              <a:buChar char="•"/>
              <a:tabLst>
                <a:tab pos="354965" algn="l"/>
                <a:tab pos="355600" algn="l"/>
              </a:tabLst>
            </a:pPr>
            <a:r>
              <a:rPr lang="en-US" spc="-5" dirty="0">
                <a:latin typeface="Arial"/>
                <a:cs typeface="Arial"/>
              </a:rPr>
              <a:t>The seal is considered satisfactory if a slight positive pressure is being built up inside the respirator without any evidence of leakage of air at the seal. Examples of leakage: feeling air movement on face, fogging of glasses, a lack of pressure</a:t>
            </a:r>
          </a:p>
          <a:p>
            <a:pPr marL="812800" lvl="1" indent="-342900">
              <a:spcBef>
                <a:spcPts val="865"/>
              </a:spcBef>
              <a:buChar char="•"/>
              <a:tabLst>
                <a:tab pos="354965" algn="l"/>
                <a:tab pos="355600" algn="l"/>
              </a:tabLst>
            </a:pPr>
            <a:r>
              <a:rPr lang="en-US" spc="-5" dirty="0">
                <a:latin typeface="Arial"/>
                <a:cs typeface="Arial"/>
              </a:rPr>
              <a:t>If there is leakage, readjust seal and check again</a:t>
            </a:r>
          </a:p>
          <a:p>
            <a:pPr marL="355600" indent="-342900">
              <a:spcBef>
                <a:spcPts val="865"/>
              </a:spcBef>
              <a:buChar char="•"/>
              <a:tabLst>
                <a:tab pos="354965" algn="l"/>
                <a:tab pos="355600" algn="l"/>
              </a:tabLst>
            </a:pPr>
            <a:r>
              <a:rPr lang="en-US" u="sng" spc="-5" dirty="0">
                <a:latin typeface="Arial"/>
                <a:cs typeface="Arial"/>
              </a:rPr>
              <a:t>Negative pressure check</a:t>
            </a:r>
          </a:p>
          <a:p>
            <a:pPr marL="812800" lvl="1" indent="-342900">
              <a:spcBef>
                <a:spcPts val="865"/>
              </a:spcBef>
              <a:buChar char="•"/>
              <a:tabLst>
                <a:tab pos="354965" algn="l"/>
                <a:tab pos="355600" algn="l"/>
              </a:tabLst>
            </a:pPr>
            <a:r>
              <a:rPr lang="en-US" spc="-5" dirty="0">
                <a:latin typeface="Arial"/>
                <a:cs typeface="Arial"/>
              </a:rPr>
              <a:t>Place hands over the respirator, covering as much surface area as possible</a:t>
            </a:r>
          </a:p>
          <a:p>
            <a:pPr marL="812800" lvl="1" indent="-342900">
              <a:spcBef>
                <a:spcPts val="865"/>
              </a:spcBef>
              <a:buChar char="•"/>
              <a:tabLst>
                <a:tab pos="354965" algn="l"/>
                <a:tab pos="355600" algn="l"/>
              </a:tabLst>
            </a:pPr>
            <a:r>
              <a:rPr lang="en-US" spc="-5" dirty="0">
                <a:latin typeface="Arial"/>
                <a:cs typeface="Arial"/>
              </a:rPr>
              <a:t>The respirator should collapse / press on the wearer’s face and should not feel air passing between the face and respirator</a:t>
            </a:r>
          </a:p>
          <a:p>
            <a:pPr marL="812800" lvl="1" indent="-342900">
              <a:spcBef>
                <a:spcPts val="865"/>
              </a:spcBef>
              <a:buChar char="•"/>
              <a:tabLst>
                <a:tab pos="354965" algn="l"/>
                <a:tab pos="355600" algn="l"/>
              </a:tabLst>
            </a:pPr>
            <a:r>
              <a:rPr lang="en-US" spc="-5" dirty="0">
                <a:latin typeface="Arial"/>
                <a:cs typeface="Arial"/>
              </a:rPr>
              <a:t>If it does not press against face, readjust seal and check again</a:t>
            </a:r>
          </a:p>
          <a:p>
            <a:pPr marL="355600" indent="-342900">
              <a:lnSpc>
                <a:spcPct val="100000"/>
              </a:lnSpc>
              <a:spcBef>
                <a:spcPts val="865"/>
              </a:spcBef>
              <a:buChar char="•"/>
              <a:tabLst>
                <a:tab pos="354965" algn="l"/>
                <a:tab pos="355600" algn="l"/>
              </a:tabLst>
            </a:pPr>
            <a:endParaRPr sz="3200" dirty="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04365"/>
            <a:ext cx="8194421" cy="505908"/>
          </a:xfrm>
          <a:prstGeom prst="rect">
            <a:avLst/>
          </a:prstGeom>
        </p:spPr>
        <p:txBody>
          <a:bodyPr vert="horz" wrap="square" lIns="0" tIns="13335" rIns="0" bIns="0" rtlCol="0">
            <a:spAutoFit/>
          </a:bodyPr>
          <a:lstStyle/>
          <a:p>
            <a:pPr marL="2261235" marR="5080" indent="-2144395">
              <a:lnSpc>
                <a:spcPct val="100000"/>
              </a:lnSpc>
              <a:spcBef>
                <a:spcPts val="105"/>
              </a:spcBef>
            </a:pPr>
            <a:r>
              <a:rPr lang="en-US" sz="3200" dirty="0"/>
              <a:t>Wearing the N95 with other PPE</a:t>
            </a:r>
            <a:endParaRPr sz="3200" dirty="0"/>
          </a:p>
        </p:txBody>
      </p:sp>
      <p:sp>
        <p:nvSpPr>
          <p:cNvPr id="3" name="object 3"/>
          <p:cNvSpPr txBox="1"/>
          <p:nvPr/>
        </p:nvSpPr>
        <p:spPr>
          <a:xfrm>
            <a:off x="535940" y="1067807"/>
            <a:ext cx="7858125" cy="3192540"/>
          </a:xfrm>
          <a:prstGeom prst="rect">
            <a:avLst/>
          </a:prstGeom>
        </p:spPr>
        <p:txBody>
          <a:bodyPr vert="horz" wrap="square" lIns="0" tIns="113664" rIns="0" bIns="0" rtlCol="0">
            <a:spAutoFit/>
          </a:bodyPr>
          <a:lstStyle/>
          <a:p>
            <a:pPr marL="355600" indent="-342900">
              <a:lnSpc>
                <a:spcPct val="100000"/>
              </a:lnSpc>
              <a:spcBef>
                <a:spcPts val="894"/>
              </a:spcBef>
              <a:buFont typeface="Arial" panose="020B0604020202020204" pitchFamily="34" charset="0"/>
              <a:buChar char="•"/>
              <a:tabLst>
                <a:tab pos="354965" algn="l"/>
                <a:tab pos="355600" algn="l"/>
              </a:tabLst>
            </a:pPr>
            <a:r>
              <a:rPr lang="en-US" sz="2000" spc="-5" dirty="0">
                <a:latin typeface="Arial"/>
                <a:cs typeface="Arial"/>
              </a:rPr>
              <a:t>If the employee wears glasses or safety glasses, be sure the bows of the glasses go </a:t>
            </a:r>
            <a:r>
              <a:rPr lang="en-US" sz="2000" b="1" i="1" spc="-5" dirty="0">
                <a:latin typeface="Arial"/>
                <a:cs typeface="Arial"/>
              </a:rPr>
              <a:t>over</a:t>
            </a:r>
            <a:r>
              <a:rPr lang="en-US" sz="2000" spc="-5" dirty="0">
                <a:latin typeface="Arial"/>
                <a:cs typeface="Arial"/>
              </a:rPr>
              <a:t> the N95 straps (not under the straps)</a:t>
            </a:r>
            <a:endParaRPr lang="en-US" sz="2000" dirty="0">
              <a:latin typeface="Arial"/>
              <a:cs typeface="Arial"/>
            </a:endParaRPr>
          </a:p>
          <a:p>
            <a:pPr marL="355600" indent="-342900">
              <a:lnSpc>
                <a:spcPct val="100000"/>
              </a:lnSpc>
              <a:spcBef>
                <a:spcPts val="894"/>
              </a:spcBef>
              <a:buFont typeface="Arial" panose="020B0604020202020204" pitchFamily="34" charset="0"/>
              <a:buChar char="•"/>
              <a:tabLst>
                <a:tab pos="354965" algn="l"/>
                <a:tab pos="355600" algn="l"/>
              </a:tabLst>
            </a:pPr>
            <a:r>
              <a:rPr lang="en-US" sz="2000" spc="-10" dirty="0">
                <a:latin typeface="Arial"/>
                <a:cs typeface="Arial"/>
              </a:rPr>
              <a:t>The same goes for face shields</a:t>
            </a:r>
          </a:p>
          <a:p>
            <a:pPr marL="355600" marR="5080" indent="-342900">
              <a:lnSpc>
                <a:spcPct val="100000"/>
              </a:lnSpc>
              <a:spcBef>
                <a:spcPts val="765"/>
              </a:spcBef>
              <a:buChar char="•"/>
              <a:tabLst>
                <a:tab pos="354965" algn="l"/>
                <a:tab pos="355600" algn="l"/>
              </a:tabLst>
            </a:pPr>
            <a:endParaRPr lang="en-US" sz="2000" spc="-10" dirty="0">
              <a:latin typeface="Arial"/>
              <a:cs typeface="Arial"/>
            </a:endParaRPr>
          </a:p>
          <a:p>
            <a:pPr marL="355600" marR="5080" indent="-342900">
              <a:lnSpc>
                <a:spcPct val="100000"/>
              </a:lnSpc>
              <a:spcBef>
                <a:spcPts val="765"/>
              </a:spcBef>
              <a:buChar char="•"/>
              <a:tabLst>
                <a:tab pos="354965" algn="l"/>
                <a:tab pos="355600" algn="l"/>
              </a:tabLst>
            </a:pPr>
            <a:endParaRPr lang="en-US" sz="2000" spc="-10" dirty="0">
              <a:latin typeface="Arial"/>
              <a:cs typeface="Arial"/>
            </a:endParaRPr>
          </a:p>
          <a:p>
            <a:pPr marL="355600" marR="5080" indent="-342900">
              <a:lnSpc>
                <a:spcPct val="100000"/>
              </a:lnSpc>
              <a:spcBef>
                <a:spcPts val="765"/>
              </a:spcBef>
              <a:buChar char="•"/>
              <a:tabLst>
                <a:tab pos="354965" algn="l"/>
                <a:tab pos="355600" algn="l"/>
              </a:tabLst>
            </a:pPr>
            <a:endParaRPr lang="en-US" sz="2000" spc="-10" dirty="0">
              <a:latin typeface="Arial"/>
              <a:cs typeface="Arial"/>
            </a:endParaRPr>
          </a:p>
          <a:p>
            <a:pPr marL="355600" marR="5080" indent="-342900">
              <a:lnSpc>
                <a:spcPct val="100000"/>
              </a:lnSpc>
              <a:spcBef>
                <a:spcPts val="765"/>
              </a:spcBef>
              <a:buChar char="•"/>
              <a:tabLst>
                <a:tab pos="354965" algn="l"/>
                <a:tab pos="355600" algn="l"/>
              </a:tabLst>
            </a:pPr>
            <a:r>
              <a:rPr lang="en-US" sz="2000" spc="-10" dirty="0">
                <a:latin typeface="Arial"/>
                <a:cs typeface="Arial"/>
              </a:rPr>
              <a:t>YES-</a:t>
            </a:r>
            <a:endParaRPr lang="en-US" sz="2000" dirty="0">
              <a:latin typeface="Arial"/>
              <a:cs typeface="Arial"/>
            </a:endParaRPr>
          </a:p>
          <a:p>
            <a:pPr marL="469900" marR="5080" lvl="1">
              <a:lnSpc>
                <a:spcPct val="100000"/>
              </a:lnSpc>
              <a:spcBef>
                <a:spcPts val="670"/>
              </a:spcBef>
              <a:tabLst>
                <a:tab pos="756920" algn="l"/>
              </a:tabLst>
            </a:pPr>
            <a:endParaRPr lang="en-US" sz="2000" spc="-5" dirty="0">
              <a:latin typeface="Arial"/>
              <a:cs typeface="Arial"/>
            </a:endParaRPr>
          </a:p>
        </p:txBody>
      </p:sp>
      <p:pic>
        <p:nvPicPr>
          <p:cNvPr id="5" name="Picture 4">
            <a:extLst>
              <a:ext uri="{FF2B5EF4-FFF2-40B4-BE49-F238E27FC236}">
                <a16:creationId xmlns:a16="http://schemas.microsoft.com/office/drawing/2014/main" id="{2A9E9DCA-4A24-125E-044E-550FBFB4F588}"/>
              </a:ext>
            </a:extLst>
          </p:cNvPr>
          <p:cNvPicPr>
            <a:picLocks noChangeAspect="1"/>
          </p:cNvPicPr>
          <p:nvPr/>
        </p:nvPicPr>
        <p:blipFill rotWithShape="1">
          <a:blip r:embed="rId2"/>
          <a:srcRect l="42308" t="41111" r="48305" b="45591"/>
          <a:stretch/>
        </p:blipFill>
        <p:spPr>
          <a:xfrm>
            <a:off x="1676400" y="3006474"/>
            <a:ext cx="1828800" cy="1600200"/>
          </a:xfrm>
          <a:prstGeom prst="rect">
            <a:avLst/>
          </a:prstGeom>
        </p:spPr>
      </p:pic>
      <p:pic>
        <p:nvPicPr>
          <p:cNvPr id="7" name="Picture 6">
            <a:extLst>
              <a:ext uri="{FF2B5EF4-FFF2-40B4-BE49-F238E27FC236}">
                <a16:creationId xmlns:a16="http://schemas.microsoft.com/office/drawing/2014/main" id="{8D58CFD9-3B73-F441-6DA4-BA5C6DFF080B}"/>
              </a:ext>
            </a:extLst>
          </p:cNvPr>
          <p:cNvPicPr>
            <a:picLocks noChangeAspect="1"/>
          </p:cNvPicPr>
          <p:nvPr/>
        </p:nvPicPr>
        <p:blipFill rotWithShape="1">
          <a:blip r:embed="rId3"/>
          <a:srcRect l="60834" t="56936" r="24166" b="21851"/>
          <a:stretch/>
        </p:blipFill>
        <p:spPr>
          <a:xfrm>
            <a:off x="5585010" y="3006474"/>
            <a:ext cx="1882590" cy="1600200"/>
          </a:xfrm>
          <a:prstGeom prst="rect">
            <a:avLst/>
          </a:prstGeom>
        </p:spPr>
      </p:pic>
      <p:sp>
        <p:nvSpPr>
          <p:cNvPr id="8" name="Oval 7">
            <a:extLst>
              <a:ext uri="{FF2B5EF4-FFF2-40B4-BE49-F238E27FC236}">
                <a16:creationId xmlns:a16="http://schemas.microsoft.com/office/drawing/2014/main" id="{DE307A20-65A8-0B14-1E72-F3D0F33457FA}"/>
              </a:ext>
            </a:extLst>
          </p:cNvPr>
          <p:cNvSpPr/>
          <p:nvPr/>
        </p:nvSpPr>
        <p:spPr>
          <a:xfrm>
            <a:off x="2057400" y="3224461"/>
            <a:ext cx="1219200" cy="8371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02DB8-82AA-5BDA-E375-AB770B51CB01}"/>
              </a:ext>
            </a:extLst>
          </p:cNvPr>
          <p:cNvSpPr>
            <a:spLocks noGrp="1"/>
          </p:cNvSpPr>
          <p:nvPr>
            <p:ph type="ctrTitle"/>
          </p:nvPr>
        </p:nvSpPr>
        <p:spPr>
          <a:xfrm>
            <a:off x="614683" y="463027"/>
            <a:ext cx="8072119" cy="492443"/>
          </a:xfrm>
        </p:spPr>
        <p:txBody>
          <a:bodyPr/>
          <a:lstStyle/>
          <a:p>
            <a:r>
              <a:rPr lang="en-US" sz="3200" dirty="0"/>
              <a:t>N95 and Head Coverings </a:t>
            </a:r>
          </a:p>
        </p:txBody>
      </p:sp>
      <p:sp>
        <p:nvSpPr>
          <p:cNvPr id="3" name="Subtitle 2">
            <a:extLst>
              <a:ext uri="{FF2B5EF4-FFF2-40B4-BE49-F238E27FC236}">
                <a16:creationId xmlns:a16="http://schemas.microsoft.com/office/drawing/2014/main" id="{37193729-9CFC-8D22-2171-9F311CE71C02}"/>
              </a:ext>
            </a:extLst>
          </p:cNvPr>
          <p:cNvSpPr>
            <a:spLocks noGrp="1"/>
          </p:cNvSpPr>
          <p:nvPr>
            <p:ph type="subTitle" idx="4"/>
          </p:nvPr>
        </p:nvSpPr>
        <p:spPr>
          <a:xfrm>
            <a:off x="838199" y="1371600"/>
            <a:ext cx="7691119" cy="4183380"/>
          </a:xfrm>
        </p:spPr>
        <p:txBody>
          <a:bodyPr/>
          <a:lstStyle/>
          <a:p>
            <a:endParaRPr lang="en-US" dirty="0"/>
          </a:p>
        </p:txBody>
      </p:sp>
      <p:pic>
        <p:nvPicPr>
          <p:cNvPr id="5" name="Picture 4">
            <a:extLst>
              <a:ext uri="{FF2B5EF4-FFF2-40B4-BE49-F238E27FC236}">
                <a16:creationId xmlns:a16="http://schemas.microsoft.com/office/drawing/2014/main" id="{EF21A699-21D5-C297-87B8-F4A14FAEE73E}"/>
              </a:ext>
            </a:extLst>
          </p:cNvPr>
          <p:cNvPicPr>
            <a:picLocks noChangeAspect="1"/>
          </p:cNvPicPr>
          <p:nvPr/>
        </p:nvPicPr>
        <p:blipFill rotWithShape="1">
          <a:blip r:embed="rId2"/>
          <a:srcRect l="34166" t="30741" r="16667" b="11481"/>
          <a:stretch/>
        </p:blipFill>
        <p:spPr>
          <a:xfrm>
            <a:off x="571499" y="1066800"/>
            <a:ext cx="8224518" cy="5173980"/>
          </a:xfrm>
          <a:prstGeom prst="rect">
            <a:avLst/>
          </a:prstGeom>
        </p:spPr>
      </p:pic>
    </p:spTree>
    <p:extLst>
      <p:ext uri="{BB962C8B-B14F-4D97-AF65-F5344CB8AC3E}">
        <p14:creationId xmlns:p14="http://schemas.microsoft.com/office/powerpoint/2010/main" val="3953087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775" y="533400"/>
            <a:ext cx="7137400" cy="505908"/>
          </a:xfrm>
          <a:prstGeom prst="rect">
            <a:avLst/>
          </a:prstGeom>
        </p:spPr>
        <p:txBody>
          <a:bodyPr vert="horz" wrap="square" lIns="0" tIns="13335" rIns="0" bIns="0" rtlCol="0">
            <a:spAutoFit/>
          </a:bodyPr>
          <a:lstStyle/>
          <a:p>
            <a:pPr marL="12700">
              <a:lnSpc>
                <a:spcPct val="100000"/>
              </a:lnSpc>
              <a:spcBef>
                <a:spcPts val="105"/>
              </a:spcBef>
            </a:pPr>
            <a:r>
              <a:rPr sz="3200" dirty="0"/>
              <a:t>M</a:t>
            </a:r>
            <a:r>
              <a:rPr lang="en-US" sz="3200" dirty="0"/>
              <a:t>aintenance</a:t>
            </a:r>
            <a:r>
              <a:rPr sz="3200" dirty="0"/>
              <a:t> </a:t>
            </a:r>
            <a:r>
              <a:rPr lang="en-US" sz="3200" dirty="0"/>
              <a:t>and</a:t>
            </a:r>
            <a:r>
              <a:rPr sz="3200" spc="-114" dirty="0"/>
              <a:t> </a:t>
            </a:r>
            <a:r>
              <a:rPr sz="3200" dirty="0"/>
              <a:t>C</a:t>
            </a:r>
            <a:r>
              <a:rPr lang="en-US" sz="3200" dirty="0"/>
              <a:t>are</a:t>
            </a:r>
            <a:endParaRPr sz="3200" dirty="0"/>
          </a:p>
        </p:txBody>
      </p:sp>
      <p:sp>
        <p:nvSpPr>
          <p:cNvPr id="3" name="object 3"/>
          <p:cNvSpPr txBox="1"/>
          <p:nvPr/>
        </p:nvSpPr>
        <p:spPr>
          <a:xfrm>
            <a:off x="612775" y="1295400"/>
            <a:ext cx="7291070" cy="2803332"/>
          </a:xfrm>
          <a:prstGeom prst="rect">
            <a:avLst/>
          </a:prstGeom>
        </p:spPr>
        <p:txBody>
          <a:bodyPr vert="horz" wrap="square" lIns="0" tIns="12700" rIns="0" bIns="0" rtlCol="0">
            <a:spAutoFit/>
          </a:bodyPr>
          <a:lstStyle/>
          <a:p>
            <a:pPr marL="355600" marR="5080" indent="-342900" algn="just">
              <a:lnSpc>
                <a:spcPct val="100000"/>
              </a:lnSpc>
              <a:spcBef>
                <a:spcPts val="100"/>
              </a:spcBef>
              <a:buChar char="•"/>
              <a:tabLst>
                <a:tab pos="355600" algn="l"/>
              </a:tabLst>
            </a:pPr>
            <a:r>
              <a:rPr sz="2400" spc="-5" dirty="0">
                <a:latin typeface="Arial"/>
                <a:cs typeface="Arial"/>
              </a:rPr>
              <a:t>You must provide respirator </a:t>
            </a:r>
            <a:r>
              <a:rPr lang="en-US" sz="2400" spc="-5" dirty="0">
                <a:latin typeface="Arial"/>
                <a:cs typeface="Arial"/>
              </a:rPr>
              <a:t>employees</a:t>
            </a:r>
            <a:r>
              <a:rPr sz="2400" spc="-5" dirty="0">
                <a:latin typeface="Arial"/>
                <a:cs typeface="Arial"/>
              </a:rPr>
              <a:t> with</a:t>
            </a:r>
            <a:r>
              <a:rPr lang="en-US" sz="2400" spc="-5" dirty="0">
                <a:latin typeface="Arial"/>
                <a:cs typeface="Arial"/>
              </a:rPr>
              <a:t> </a:t>
            </a:r>
            <a:r>
              <a:rPr sz="2400" spc="-10" dirty="0">
                <a:latin typeface="Arial"/>
                <a:cs typeface="Arial"/>
              </a:rPr>
              <a:t>equipment </a:t>
            </a:r>
            <a:r>
              <a:rPr sz="2400" spc="-5" dirty="0">
                <a:latin typeface="Arial"/>
                <a:cs typeface="Arial"/>
              </a:rPr>
              <a:t>that is clean </a:t>
            </a:r>
            <a:r>
              <a:rPr lang="en-US" sz="2400" spc="-5" dirty="0">
                <a:latin typeface="Arial"/>
                <a:cs typeface="Arial"/>
              </a:rPr>
              <a:t>and </a:t>
            </a:r>
            <a:r>
              <a:rPr sz="2400" spc="-5" dirty="0">
                <a:latin typeface="Arial"/>
                <a:cs typeface="Arial"/>
              </a:rPr>
              <a:t>sanitary and in </a:t>
            </a:r>
            <a:r>
              <a:rPr sz="2400" spc="-10" dirty="0">
                <a:latin typeface="Arial"/>
                <a:cs typeface="Arial"/>
              </a:rPr>
              <a:t>good </a:t>
            </a:r>
            <a:r>
              <a:rPr sz="2400" spc="-5" dirty="0">
                <a:latin typeface="Arial"/>
                <a:cs typeface="Arial"/>
              </a:rPr>
              <a:t>working</a:t>
            </a:r>
            <a:r>
              <a:rPr sz="2400" spc="-85" dirty="0">
                <a:latin typeface="Arial"/>
                <a:cs typeface="Arial"/>
              </a:rPr>
              <a:t> </a:t>
            </a:r>
            <a:r>
              <a:rPr sz="2400" spc="-5" dirty="0">
                <a:latin typeface="Arial"/>
                <a:cs typeface="Arial"/>
              </a:rPr>
              <a:t>order.</a:t>
            </a:r>
            <a:endParaRPr sz="2400" dirty="0">
              <a:latin typeface="Arial"/>
              <a:cs typeface="Arial"/>
            </a:endParaRPr>
          </a:p>
          <a:p>
            <a:pPr marL="355600" indent="-342900">
              <a:lnSpc>
                <a:spcPct val="100000"/>
              </a:lnSpc>
              <a:spcBef>
                <a:spcPts val="765"/>
              </a:spcBef>
              <a:buChar char="•"/>
              <a:tabLst>
                <a:tab pos="354965" algn="l"/>
                <a:tab pos="355600" algn="l"/>
              </a:tabLst>
            </a:pPr>
            <a:r>
              <a:rPr lang="en-US" sz="2400" spc="-5" dirty="0">
                <a:latin typeface="Arial"/>
                <a:cs typeface="Arial"/>
              </a:rPr>
              <a:t>Employee</a:t>
            </a:r>
            <a:r>
              <a:rPr sz="2400" spc="-5" dirty="0">
                <a:latin typeface="Arial"/>
                <a:cs typeface="Arial"/>
              </a:rPr>
              <a:t>s may not share</a:t>
            </a:r>
            <a:r>
              <a:rPr sz="2400" spc="-85" dirty="0">
                <a:latin typeface="Arial"/>
                <a:cs typeface="Arial"/>
              </a:rPr>
              <a:t> </a:t>
            </a:r>
            <a:r>
              <a:rPr sz="2400" spc="-5" dirty="0">
                <a:latin typeface="Arial"/>
                <a:cs typeface="Arial"/>
              </a:rPr>
              <a:t>N95s.</a:t>
            </a:r>
            <a:endParaRPr sz="2400" dirty="0">
              <a:latin typeface="Arial"/>
              <a:cs typeface="Arial"/>
            </a:endParaRPr>
          </a:p>
          <a:p>
            <a:pPr marL="355600" marR="414655" indent="-342900">
              <a:lnSpc>
                <a:spcPct val="100000"/>
              </a:lnSpc>
              <a:spcBef>
                <a:spcPts val="765"/>
              </a:spcBef>
              <a:buChar char="•"/>
              <a:tabLst>
                <a:tab pos="354965" algn="l"/>
                <a:tab pos="355600" algn="l"/>
              </a:tabLst>
            </a:pPr>
            <a:r>
              <a:rPr sz="2400" spc="-5" dirty="0">
                <a:latin typeface="Arial"/>
                <a:cs typeface="Arial"/>
              </a:rPr>
              <a:t>If you require </a:t>
            </a:r>
            <a:r>
              <a:rPr lang="en-US" sz="2400" spc="-5" dirty="0">
                <a:latin typeface="Arial"/>
                <a:cs typeface="Arial"/>
              </a:rPr>
              <a:t>employees</a:t>
            </a:r>
            <a:r>
              <a:rPr sz="2400" spc="-5" dirty="0">
                <a:latin typeface="Arial"/>
                <a:cs typeface="Arial"/>
              </a:rPr>
              <a:t> to reuse</a:t>
            </a:r>
            <a:r>
              <a:rPr lang="en-US" sz="2400" spc="-5" dirty="0">
                <a:latin typeface="Arial"/>
                <a:cs typeface="Arial"/>
              </a:rPr>
              <a:t>, the employee</a:t>
            </a:r>
            <a:r>
              <a:rPr sz="2400" spc="-5" dirty="0">
                <a:latin typeface="Arial"/>
                <a:cs typeface="Arial"/>
              </a:rPr>
              <a:t> </a:t>
            </a:r>
            <a:r>
              <a:rPr lang="en-US" sz="2400" spc="-5" dirty="0">
                <a:latin typeface="Arial"/>
                <a:cs typeface="Arial"/>
              </a:rPr>
              <a:t>will</a:t>
            </a:r>
            <a:r>
              <a:rPr sz="2400" spc="-110" dirty="0">
                <a:latin typeface="Arial"/>
                <a:cs typeface="Arial"/>
              </a:rPr>
              <a:t> </a:t>
            </a:r>
            <a:r>
              <a:rPr sz="2400" spc="-10" dirty="0">
                <a:latin typeface="Arial"/>
                <a:cs typeface="Arial"/>
              </a:rPr>
              <a:t>be</a:t>
            </a:r>
            <a:r>
              <a:rPr lang="en-US" sz="2400" spc="-10" dirty="0">
                <a:latin typeface="Arial"/>
                <a:cs typeface="Arial"/>
              </a:rPr>
              <a:t> trained on the</a:t>
            </a:r>
            <a:r>
              <a:rPr sz="2400" spc="-10" dirty="0">
                <a:latin typeface="Arial"/>
                <a:cs typeface="Arial"/>
              </a:rPr>
              <a:t> proper </a:t>
            </a:r>
            <a:r>
              <a:rPr sz="2400" spc="-5" dirty="0">
                <a:latin typeface="Arial"/>
                <a:cs typeface="Arial"/>
              </a:rPr>
              <a:t>stor</a:t>
            </a:r>
            <a:r>
              <a:rPr lang="en-US" sz="2400" spc="-5" dirty="0">
                <a:latin typeface="Arial"/>
                <a:cs typeface="Arial"/>
              </a:rPr>
              <a:t>age</a:t>
            </a:r>
            <a:r>
              <a:rPr sz="2400" spc="-5" dirty="0">
                <a:latin typeface="Arial"/>
                <a:cs typeface="Arial"/>
              </a:rPr>
              <a:t> and</a:t>
            </a:r>
            <a:r>
              <a:rPr sz="2400" spc="-80" dirty="0">
                <a:latin typeface="Arial"/>
                <a:cs typeface="Arial"/>
              </a:rPr>
              <a:t> </a:t>
            </a:r>
            <a:r>
              <a:rPr sz="2400" spc="-10" dirty="0">
                <a:latin typeface="Arial"/>
                <a:cs typeface="Arial"/>
              </a:rPr>
              <a:t>handl</a:t>
            </a:r>
            <a:r>
              <a:rPr lang="en-US" sz="2400" spc="-10" dirty="0">
                <a:latin typeface="Arial"/>
                <a:cs typeface="Arial"/>
              </a:rPr>
              <a:t>ing</a:t>
            </a:r>
            <a:r>
              <a:rPr sz="2400" spc="-10" dirty="0">
                <a:latin typeface="Arial"/>
                <a:cs typeface="Arial"/>
              </a:rPr>
              <a:t>.</a:t>
            </a:r>
            <a:endParaRPr sz="2400" dirty="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35D4-8FD2-3D4E-70FF-8728ECB7D96F}"/>
              </a:ext>
            </a:extLst>
          </p:cNvPr>
          <p:cNvSpPr>
            <a:spLocks noGrp="1"/>
          </p:cNvSpPr>
          <p:nvPr>
            <p:ph type="ctrTitle"/>
          </p:nvPr>
        </p:nvSpPr>
        <p:spPr>
          <a:xfrm>
            <a:off x="457200" y="457200"/>
            <a:ext cx="8072119" cy="492443"/>
          </a:xfrm>
        </p:spPr>
        <p:txBody>
          <a:bodyPr/>
          <a:lstStyle/>
          <a:p>
            <a:r>
              <a:rPr lang="en-US" sz="3200" dirty="0"/>
              <a:t>Steps for Fit Testing</a:t>
            </a:r>
          </a:p>
        </p:txBody>
      </p:sp>
      <p:sp>
        <p:nvSpPr>
          <p:cNvPr id="3" name="Subtitle 2">
            <a:extLst>
              <a:ext uri="{FF2B5EF4-FFF2-40B4-BE49-F238E27FC236}">
                <a16:creationId xmlns:a16="http://schemas.microsoft.com/office/drawing/2014/main" id="{51D58836-DF61-2BA1-59C6-ADEFECDAD1ED}"/>
              </a:ext>
            </a:extLst>
          </p:cNvPr>
          <p:cNvSpPr>
            <a:spLocks noGrp="1"/>
          </p:cNvSpPr>
          <p:nvPr>
            <p:ph type="subTitle" idx="4"/>
          </p:nvPr>
        </p:nvSpPr>
        <p:spPr>
          <a:xfrm>
            <a:off x="484909" y="1295400"/>
            <a:ext cx="8044410" cy="5724644"/>
          </a:xfrm>
        </p:spPr>
        <p:txBody>
          <a:bodyPr/>
          <a:lstStyle/>
          <a:p>
            <a:pPr marL="342900" indent="-342900">
              <a:buFont typeface="+mj-lt"/>
              <a:buAutoNum type="arabicPeriod"/>
            </a:pPr>
            <a:r>
              <a:rPr lang="en-US" sz="2000" dirty="0"/>
              <a:t>Sensitivity testing</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r>
              <a:rPr lang="en-US" sz="2000" dirty="0"/>
              <a:t>Put on (don) the N95</a:t>
            </a:r>
          </a:p>
          <a:p>
            <a:pPr marL="342900" indent="-342900">
              <a:buFont typeface="+mj-lt"/>
              <a:buAutoNum type="arabicPeriod"/>
            </a:pPr>
            <a:r>
              <a:rPr lang="en-US" sz="2000" dirty="0"/>
              <a:t>Seal check</a:t>
            </a:r>
          </a:p>
          <a:p>
            <a:pPr marL="342900" indent="-342900">
              <a:buFont typeface="+mj-lt"/>
              <a:buAutoNum type="arabicPeriod"/>
            </a:pPr>
            <a:r>
              <a:rPr lang="en-US" sz="2000" dirty="0"/>
              <a:t>Wear the N95 for 5 minutes</a:t>
            </a:r>
          </a:p>
          <a:p>
            <a:pPr marL="342900" indent="-342900">
              <a:buFont typeface="+mj-lt"/>
              <a:buAutoNum type="arabicPeriod"/>
            </a:pPr>
            <a:r>
              <a:rPr lang="en-US" sz="2000" dirty="0"/>
              <a:t>Start the testing</a:t>
            </a:r>
          </a:p>
          <a:p>
            <a:pPr marL="342900" indent="-342900">
              <a:buFont typeface="+mj-lt"/>
              <a:buAutoNum type="arabicPeriod"/>
            </a:pPr>
            <a:r>
              <a:rPr lang="en-US" sz="2000" dirty="0"/>
              <a:t>Take off (doff) the N95</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pic>
        <p:nvPicPr>
          <p:cNvPr id="5" name="Picture 4">
            <a:extLst>
              <a:ext uri="{FF2B5EF4-FFF2-40B4-BE49-F238E27FC236}">
                <a16:creationId xmlns:a16="http://schemas.microsoft.com/office/drawing/2014/main" id="{3322E94B-F564-098E-52F3-76A193313EBF}"/>
              </a:ext>
            </a:extLst>
          </p:cNvPr>
          <p:cNvPicPr>
            <a:picLocks noChangeAspect="1"/>
          </p:cNvPicPr>
          <p:nvPr/>
        </p:nvPicPr>
        <p:blipFill rotWithShape="1">
          <a:blip r:embed="rId2"/>
          <a:srcRect l="54854" t="32223" r="26813" b="41110"/>
          <a:stretch/>
        </p:blipFill>
        <p:spPr>
          <a:xfrm>
            <a:off x="4419600" y="1143000"/>
            <a:ext cx="2667000" cy="2286000"/>
          </a:xfrm>
          <a:prstGeom prst="rect">
            <a:avLst/>
          </a:prstGeom>
        </p:spPr>
      </p:pic>
      <p:pic>
        <p:nvPicPr>
          <p:cNvPr id="7" name="Picture 6">
            <a:extLst>
              <a:ext uri="{FF2B5EF4-FFF2-40B4-BE49-F238E27FC236}">
                <a16:creationId xmlns:a16="http://schemas.microsoft.com/office/drawing/2014/main" id="{A6E8D38B-6943-0869-F5BD-7D7F3642C8D2}"/>
              </a:ext>
            </a:extLst>
          </p:cNvPr>
          <p:cNvPicPr>
            <a:picLocks noChangeAspect="1"/>
          </p:cNvPicPr>
          <p:nvPr/>
        </p:nvPicPr>
        <p:blipFill rotWithShape="1">
          <a:blip r:embed="rId2"/>
          <a:srcRect l="60000" t="61852" r="21667" b="12963"/>
          <a:stretch/>
        </p:blipFill>
        <p:spPr>
          <a:xfrm>
            <a:off x="4572000" y="3810000"/>
            <a:ext cx="3200400" cy="2286000"/>
          </a:xfrm>
          <a:prstGeom prst="rect">
            <a:avLst/>
          </a:prstGeom>
        </p:spPr>
      </p:pic>
    </p:spTree>
    <p:extLst>
      <p:ext uri="{BB962C8B-B14F-4D97-AF65-F5344CB8AC3E}">
        <p14:creationId xmlns:p14="http://schemas.microsoft.com/office/powerpoint/2010/main" val="1467038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911C-17D9-4BA7-800B-7758F3A0B405}"/>
              </a:ext>
            </a:extLst>
          </p:cNvPr>
          <p:cNvSpPr>
            <a:spLocks noGrp="1"/>
          </p:cNvSpPr>
          <p:nvPr>
            <p:ph type="title"/>
          </p:nvPr>
        </p:nvSpPr>
        <p:spPr>
          <a:xfrm>
            <a:off x="535940" y="457200"/>
            <a:ext cx="7854441" cy="492443"/>
          </a:xfrm>
        </p:spPr>
        <p:txBody>
          <a:bodyPr/>
          <a:lstStyle/>
          <a:p>
            <a:r>
              <a:rPr lang="en-US" sz="3200" dirty="0"/>
              <a:t>Fit Testing Solutions &amp; Sensitivity</a:t>
            </a:r>
          </a:p>
        </p:txBody>
      </p:sp>
      <p:sp>
        <p:nvSpPr>
          <p:cNvPr id="3" name="Text Placeholder 2">
            <a:extLst>
              <a:ext uri="{FF2B5EF4-FFF2-40B4-BE49-F238E27FC236}">
                <a16:creationId xmlns:a16="http://schemas.microsoft.com/office/drawing/2014/main" id="{5FDFF461-9B51-E5DD-0AFF-166B5F376714}"/>
              </a:ext>
            </a:extLst>
          </p:cNvPr>
          <p:cNvSpPr>
            <a:spLocks noGrp="1"/>
          </p:cNvSpPr>
          <p:nvPr>
            <p:ph type="body" idx="1"/>
          </p:nvPr>
        </p:nvSpPr>
        <p:spPr>
          <a:xfrm>
            <a:off x="535940" y="1295400"/>
            <a:ext cx="8072119" cy="4985980"/>
          </a:xfrm>
        </p:spPr>
        <p:txBody>
          <a:bodyPr/>
          <a:lstStyle/>
          <a:p>
            <a:pPr marL="285750" indent="-285750">
              <a:buFont typeface="Arial" panose="020B0604020202020204" pitchFamily="34" charset="0"/>
              <a:buChar char="•"/>
            </a:pPr>
            <a:r>
              <a:rPr lang="en-US" dirty="0"/>
              <a:t>There are two types of solutions:</a:t>
            </a:r>
          </a:p>
          <a:p>
            <a:pPr marL="742950" lvl="1" indent="-285750">
              <a:buFont typeface="Arial" panose="020B0604020202020204" pitchFamily="34" charset="0"/>
              <a:buChar char="•"/>
            </a:pPr>
            <a:r>
              <a:rPr lang="en-US" dirty="0"/>
              <a:t>Bitter- </a:t>
            </a:r>
            <a:r>
              <a:rPr lang="en-US" dirty="0" err="1"/>
              <a:t>Bitrex</a:t>
            </a:r>
            <a:r>
              <a:rPr lang="en-US" dirty="0"/>
              <a:t>: it is the world’s most bitter material and is used to prevent accidental poisoning. If consumed, it is completely harmless, but tastes terrible.</a:t>
            </a:r>
          </a:p>
          <a:p>
            <a:pPr marL="742950" lvl="1" indent="-285750">
              <a:buFont typeface="Arial" panose="020B0604020202020204" pitchFamily="34" charset="0"/>
              <a:buChar char="•"/>
            </a:pPr>
            <a:r>
              <a:rPr lang="en-US" dirty="0"/>
              <a:t>Sweet- Saccharine: it is an artificial sweetener.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Sensitivity test</a:t>
            </a:r>
          </a:p>
          <a:p>
            <a:pPr marL="742950" lvl="1" indent="-285750">
              <a:buFont typeface="Arial" panose="020B0604020202020204" pitchFamily="34" charset="0"/>
              <a:buChar char="•"/>
            </a:pPr>
            <a:r>
              <a:rPr lang="en-US" dirty="0"/>
              <a:t>The purpose of the sensitivity solution is to see if the employee can taste the solution.</a:t>
            </a:r>
          </a:p>
          <a:p>
            <a:pPr marL="1200150" lvl="2" indent="-285750">
              <a:buFont typeface="Arial" panose="020B0604020202020204" pitchFamily="34" charset="0"/>
              <a:buChar char="•"/>
            </a:pPr>
            <a:r>
              <a:rPr lang="en-US" dirty="0"/>
              <a:t>During the sensitivity test, the employee will have the hood on without the respirator.</a:t>
            </a:r>
          </a:p>
          <a:p>
            <a:pPr marL="1200150" lvl="2" indent="-285750">
              <a:buFont typeface="Arial" panose="020B0604020202020204" pitchFamily="34" charset="0"/>
              <a:buChar char="•"/>
            </a:pPr>
            <a:r>
              <a:rPr lang="en-US" dirty="0"/>
              <a:t>Their mouth will need to be open and tongue slightly sticking out; breathe through the mouth throughout the entire test</a:t>
            </a:r>
          </a:p>
          <a:p>
            <a:pPr marL="1200150" lvl="2" indent="-285750">
              <a:buFont typeface="Arial" panose="020B0604020202020204" pitchFamily="34" charset="0"/>
              <a:buChar char="•"/>
            </a:pPr>
            <a:r>
              <a:rPr lang="en-US" dirty="0"/>
              <a:t>Once the employee recognizes the taste, document the number on the form.</a:t>
            </a:r>
          </a:p>
          <a:p>
            <a:endParaRPr lang="en-US" dirty="0"/>
          </a:p>
          <a:p>
            <a:pPr marL="285750" indent="-285750">
              <a:buFont typeface="Arial" panose="020B0604020202020204" pitchFamily="34" charset="0"/>
              <a:buChar char="•"/>
            </a:pPr>
            <a:r>
              <a:rPr lang="en-US" i="1" dirty="0"/>
              <a:t>If the employee can taste the solution while wearing the respirator during the fit test, the respirator has failed.</a:t>
            </a:r>
          </a:p>
        </p:txBody>
      </p:sp>
    </p:spTree>
    <p:extLst>
      <p:ext uri="{BB962C8B-B14F-4D97-AF65-F5344CB8AC3E}">
        <p14:creationId xmlns:p14="http://schemas.microsoft.com/office/powerpoint/2010/main" val="1115076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9F557-2D44-5CAD-25CE-F41222C663CF}"/>
              </a:ext>
            </a:extLst>
          </p:cNvPr>
          <p:cNvSpPr>
            <a:spLocks noGrp="1"/>
          </p:cNvSpPr>
          <p:nvPr>
            <p:ph type="title"/>
          </p:nvPr>
        </p:nvSpPr>
        <p:spPr>
          <a:xfrm>
            <a:off x="535939" y="327422"/>
            <a:ext cx="7854441" cy="492443"/>
          </a:xfrm>
        </p:spPr>
        <p:txBody>
          <a:bodyPr/>
          <a:lstStyle/>
          <a:p>
            <a:r>
              <a:rPr lang="en-US" sz="3200" dirty="0"/>
              <a:t>Fit Testing</a:t>
            </a:r>
          </a:p>
        </p:txBody>
      </p:sp>
      <p:sp>
        <p:nvSpPr>
          <p:cNvPr id="3" name="Text Placeholder 2">
            <a:extLst>
              <a:ext uri="{FF2B5EF4-FFF2-40B4-BE49-F238E27FC236}">
                <a16:creationId xmlns:a16="http://schemas.microsoft.com/office/drawing/2014/main" id="{C2D7A324-5EC3-04B8-8104-03060F64A242}"/>
              </a:ext>
            </a:extLst>
          </p:cNvPr>
          <p:cNvSpPr>
            <a:spLocks noGrp="1"/>
          </p:cNvSpPr>
          <p:nvPr>
            <p:ph type="body" idx="1"/>
          </p:nvPr>
        </p:nvSpPr>
        <p:spPr>
          <a:xfrm>
            <a:off x="535939" y="990600"/>
            <a:ext cx="8072119" cy="5816977"/>
          </a:xfrm>
        </p:spPr>
        <p:txBody>
          <a:bodyPr/>
          <a:lstStyle/>
          <a:p>
            <a:r>
              <a:rPr lang="en-US" dirty="0"/>
              <a:t>The purpose of the test is to see if the N95 seal on the face can be maintained while performing movements that would normally be made during work. Each exercise will be completed while standing and repeated for 1 minute.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fit test solution is used to help detect leaks in the N95 respirator during the fit test.</a:t>
            </a:r>
          </a:p>
          <a:p>
            <a:pPr marL="285750" indent="-285750">
              <a:buFont typeface="Arial" panose="020B0604020202020204" pitchFamily="34" charset="0"/>
              <a:buChar char="•"/>
            </a:pPr>
            <a:r>
              <a:rPr lang="en-US" dirty="0"/>
              <a:t>With the N95 on, the fit test solution will be added to a hood that is placed over their head.</a:t>
            </a:r>
          </a:p>
          <a:p>
            <a:pPr marL="285750" indent="-285750">
              <a:buFont typeface="Arial" panose="020B0604020202020204" pitchFamily="34" charset="0"/>
              <a:buChar char="•"/>
            </a:pPr>
            <a:r>
              <a:rPr lang="en-US" dirty="0"/>
              <a:t>The employee should continue to breathe with mouth slightly open:</a:t>
            </a:r>
          </a:p>
          <a:p>
            <a:pPr marL="800100" lvl="1" indent="-342900">
              <a:buFont typeface="+mj-lt"/>
              <a:buAutoNum type="arabicPeriod"/>
            </a:pPr>
            <a:r>
              <a:rPr lang="en-US" dirty="0"/>
              <a:t>Normal breathing</a:t>
            </a:r>
          </a:p>
          <a:p>
            <a:pPr marL="800100" lvl="1" indent="-342900">
              <a:buFont typeface="+mj-lt"/>
              <a:buAutoNum type="arabicPeriod"/>
            </a:pPr>
            <a:r>
              <a:rPr lang="en-US" dirty="0"/>
              <a:t>Deep breathing</a:t>
            </a:r>
          </a:p>
          <a:p>
            <a:pPr marL="800100" lvl="1" indent="-342900">
              <a:buFont typeface="+mj-lt"/>
              <a:buAutoNum type="arabicPeriod"/>
            </a:pPr>
            <a:r>
              <a:rPr lang="en-US" dirty="0"/>
              <a:t>Turn head side to side</a:t>
            </a:r>
          </a:p>
          <a:p>
            <a:pPr marL="800100" lvl="1" indent="-342900">
              <a:buFont typeface="+mj-lt"/>
              <a:buAutoNum type="arabicPeriod"/>
            </a:pPr>
            <a:r>
              <a:rPr lang="en-US" dirty="0"/>
              <a:t>Tip head up and down</a:t>
            </a:r>
          </a:p>
          <a:p>
            <a:pPr marL="800100" lvl="1" indent="-342900">
              <a:buFont typeface="+mj-lt"/>
              <a:buAutoNum type="arabicPeriod"/>
            </a:pPr>
            <a:r>
              <a:rPr lang="en-US" dirty="0"/>
              <a:t>Talk out loud- read the Rainbow passage; speak as if you are talking with resident/ client that is hard of hearing</a:t>
            </a:r>
          </a:p>
          <a:p>
            <a:pPr marL="800100" lvl="1" indent="-342900">
              <a:buFont typeface="+mj-lt"/>
              <a:buAutoNum type="arabicPeriod"/>
            </a:pPr>
            <a:r>
              <a:rPr lang="en-US" dirty="0"/>
              <a:t>Bend over and stand up- as if picking something up from the floor; hold hood on</a:t>
            </a:r>
          </a:p>
          <a:p>
            <a:pPr marL="800100" lvl="1" indent="-342900">
              <a:buFont typeface="+mj-lt"/>
              <a:buAutoNum type="arabicPeriod"/>
            </a:pPr>
            <a:r>
              <a:rPr lang="en-US" dirty="0"/>
              <a:t>Normal breathing</a:t>
            </a:r>
          </a:p>
          <a:p>
            <a:pPr marL="285750" indent="-285750">
              <a:buFont typeface="Arial" panose="020B0604020202020204" pitchFamily="34" charset="0"/>
              <a:buChar char="•"/>
            </a:pPr>
            <a:endParaRPr lang="en-US" dirty="0"/>
          </a:p>
          <a:p>
            <a:r>
              <a:rPr lang="en-US" i="1" dirty="0"/>
              <a:t>*If they should </a:t>
            </a:r>
            <a:r>
              <a:rPr lang="en-US" i="1" u="sng" dirty="0"/>
              <a:t>taste</a:t>
            </a:r>
            <a:r>
              <a:rPr lang="en-US" i="1" dirty="0"/>
              <a:t> the solution during the fit test, remove the hood, readjust the mask/ straps and try the test again.</a:t>
            </a:r>
          </a:p>
        </p:txBody>
      </p:sp>
    </p:spTree>
    <p:extLst>
      <p:ext uri="{BB962C8B-B14F-4D97-AF65-F5344CB8AC3E}">
        <p14:creationId xmlns:p14="http://schemas.microsoft.com/office/powerpoint/2010/main" val="1799435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6D027-6B41-C9D4-771A-FCB80E999CB4}"/>
              </a:ext>
            </a:extLst>
          </p:cNvPr>
          <p:cNvSpPr>
            <a:spLocks noGrp="1"/>
          </p:cNvSpPr>
          <p:nvPr>
            <p:ph type="title"/>
          </p:nvPr>
        </p:nvSpPr>
        <p:spPr>
          <a:xfrm>
            <a:off x="408709" y="306228"/>
            <a:ext cx="7854441" cy="677108"/>
          </a:xfrm>
        </p:spPr>
        <p:txBody>
          <a:bodyPr/>
          <a:lstStyle/>
          <a:p>
            <a:r>
              <a:rPr lang="en-US" dirty="0"/>
              <a:t>How Minnesota Does It</a:t>
            </a:r>
          </a:p>
        </p:txBody>
      </p:sp>
      <p:sp>
        <p:nvSpPr>
          <p:cNvPr id="3" name="Text Placeholder 2">
            <a:extLst>
              <a:ext uri="{FF2B5EF4-FFF2-40B4-BE49-F238E27FC236}">
                <a16:creationId xmlns:a16="http://schemas.microsoft.com/office/drawing/2014/main" id="{0D6ADE81-276D-B5E9-F733-0F587DCB0038}"/>
              </a:ext>
            </a:extLst>
          </p:cNvPr>
          <p:cNvSpPr>
            <a:spLocks noGrp="1"/>
          </p:cNvSpPr>
          <p:nvPr>
            <p:ph type="body" idx="1"/>
          </p:nvPr>
        </p:nvSpPr>
        <p:spPr>
          <a:xfrm>
            <a:off x="408709" y="1080277"/>
            <a:ext cx="8072119" cy="2492990"/>
          </a:xfrm>
        </p:spPr>
        <p:txBody>
          <a:bodyPr/>
          <a:lstStyle/>
          <a:p>
            <a:pPr marL="285750" indent="-285750">
              <a:buFont typeface="Arial" panose="020B0604020202020204" pitchFamily="34" charset="0"/>
              <a:buChar char="•"/>
            </a:pPr>
            <a:r>
              <a:rPr lang="en-US" dirty="0"/>
              <a:t>The State of Minnesota has 8 Healthcare Coalition regions</a:t>
            </a:r>
          </a:p>
          <a:p>
            <a:pPr marL="285750" indent="-285750">
              <a:buFont typeface="Arial" panose="020B0604020202020204" pitchFamily="34" charset="0"/>
              <a:buChar char="•"/>
            </a:pPr>
            <a:r>
              <a:rPr lang="en-US" dirty="0"/>
              <a:t>Each coalition has a Regional Healthcare Preparedness Coordinator (RHPC)</a:t>
            </a:r>
          </a:p>
          <a:p>
            <a:pPr marL="285750" indent="-285750" algn="l">
              <a:buFont typeface="Arial" panose="020B0604020202020204" pitchFamily="34" charset="0"/>
              <a:buChar char="•"/>
            </a:pPr>
            <a:r>
              <a:rPr lang="en-US" b="0" i="0" dirty="0">
                <a:effectLst/>
              </a:rPr>
              <a:t>Regional presence developed within states/territories to cover larger geographic areas</a:t>
            </a:r>
          </a:p>
          <a:p>
            <a:pPr marL="285750" indent="-285750" algn="l">
              <a:buFont typeface="Arial" panose="020B0604020202020204" pitchFamily="34" charset="0"/>
              <a:buChar char="•"/>
            </a:pPr>
            <a:r>
              <a:rPr lang="en-US" b="0" i="0" dirty="0">
                <a:effectLst/>
              </a:rPr>
              <a:t>Preparedness capability operationalization through plans, exercises, trainings, response and after-action reports.</a:t>
            </a:r>
          </a:p>
          <a:p>
            <a:pPr marL="285750" indent="-285750" algn="l">
              <a:buFont typeface="Arial" panose="020B0604020202020204" pitchFamily="34" charset="0"/>
              <a:buChar char="•"/>
            </a:pPr>
            <a:endParaRPr lang="en-US" b="0" i="0" dirty="0">
              <a:effectLst/>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7E7EF81A-9E08-B342-40D4-8AF21C9E35D6}"/>
              </a:ext>
            </a:extLst>
          </p:cNvPr>
          <p:cNvSpPr txBox="1"/>
          <p:nvPr/>
        </p:nvSpPr>
        <p:spPr>
          <a:xfrm>
            <a:off x="4859731" y="2922328"/>
            <a:ext cx="4114800" cy="3110723"/>
          </a:xfrm>
          <a:prstGeom prst="rect">
            <a:avLst/>
          </a:prstGeom>
          <a:noFill/>
        </p:spPr>
        <p:txBody>
          <a:bodyPr wrap="square" rtlCol="0">
            <a:spAutoFit/>
          </a:bodyPr>
          <a:lstStyle/>
          <a:p>
            <a:pPr marL="0" marR="0">
              <a:lnSpc>
                <a:spcPct val="150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What a Healthcare Coalition is NOT:</a:t>
            </a:r>
            <a:endParaRPr lang="en-US" sz="1200" dirty="0">
              <a:effectLst/>
              <a:latin typeface="Corbel" panose="020B050302020402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An organization that has:</a:t>
            </a:r>
          </a:p>
          <a:p>
            <a:pPr marL="800100" lvl="1" indent="-342900">
              <a:lnSpc>
                <a:spcPct val="150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Its own transportation</a:t>
            </a:r>
          </a:p>
          <a:p>
            <a:pPr marL="800100" lvl="1" indent="-342900">
              <a:lnSpc>
                <a:spcPct val="150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A stockpile of pharmaceutical resources</a:t>
            </a:r>
          </a:p>
          <a:p>
            <a:pPr marL="800100" lvl="1" indent="-342900">
              <a:lnSpc>
                <a:spcPct val="150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Beds for use during a surge incident</a:t>
            </a:r>
          </a:p>
          <a:p>
            <a:pPr marL="800100" lvl="1" indent="-342900">
              <a:lnSpc>
                <a:spcPct val="150000"/>
              </a:lnSpc>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Extra staff to support a facility </a:t>
            </a:r>
            <a:endParaRPr lang="en-US" sz="1200" dirty="0">
              <a:effectLst/>
              <a:latin typeface="Corbel" panose="020B050302020402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compliance monitoring system with requirements for members to meet</a:t>
            </a:r>
            <a:endParaRPr lang="en-US" sz="1200" dirty="0">
              <a:effectLst/>
              <a:latin typeface="Corbel" panose="020B050302020402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company selling emergency preparedness</a:t>
            </a:r>
            <a:endParaRPr lang="en-US" sz="1200" dirty="0">
              <a:effectLst/>
              <a:latin typeface="Corbel" panose="020B050302020402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requirement for facilities to participate in (NOTE: CMS requires preparedness but not participation)</a:t>
            </a:r>
            <a:endParaRPr lang="en-US" sz="1200" dirty="0">
              <a:effectLst/>
              <a:latin typeface="Corbel" panose="020B0503020204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A309F87-1C20-BC21-8A21-2E500301E6F4}"/>
              </a:ext>
            </a:extLst>
          </p:cNvPr>
          <p:cNvSpPr txBox="1"/>
          <p:nvPr/>
        </p:nvSpPr>
        <p:spPr>
          <a:xfrm>
            <a:off x="579085" y="2922328"/>
            <a:ext cx="4114800" cy="3387722"/>
          </a:xfrm>
          <a:prstGeom prst="rect">
            <a:avLst/>
          </a:prstGeom>
          <a:noFill/>
        </p:spPr>
        <p:txBody>
          <a:bodyPr wrap="square" rtlCol="0">
            <a:spAutoFit/>
          </a:bodyPr>
          <a:lstStyle/>
          <a:p>
            <a:pPr marL="0" marR="0">
              <a:lnSpc>
                <a:spcPct val="150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What a Healthcare Coalition is:</a:t>
            </a:r>
            <a:endParaRPr lang="en-US" sz="1200" dirty="0">
              <a:effectLst/>
              <a:latin typeface="Corbel" panose="020B050302020402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Focused on preparedness, planning, response, and recovery</a:t>
            </a:r>
            <a:endParaRPr lang="en-US" sz="1200" dirty="0">
              <a:effectLst/>
              <a:latin typeface="Corbel" panose="020B050302020402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resource to connect, learn and share ideas, concepts, plans, on best practices on emergency preparedness topics</a:t>
            </a:r>
            <a:endParaRPr lang="en-US" sz="1200" dirty="0">
              <a:effectLst/>
              <a:latin typeface="Corbel" panose="020B050302020402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 opportunity to connect with partners and subject matter experts in emergency preparedness</a:t>
            </a:r>
            <a:endParaRPr lang="en-US" sz="1200" dirty="0">
              <a:effectLst/>
              <a:latin typeface="Corbel" panose="020B050302020402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platform for members to share healthcare resources during a disaster or facilitate access to regional or state assets when available.</a:t>
            </a:r>
            <a:endParaRPr lang="en-US" sz="1200" dirty="0">
              <a:effectLst/>
              <a:latin typeface="Corbel" panose="020B050302020402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collaborative forum that has voluntary membership</a:t>
            </a:r>
            <a:endParaRPr lang="en-US" sz="1200" dirty="0">
              <a:effectLst/>
              <a:latin typeface="Corbel" panose="020B0503020204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05695F2B-5A8B-DC1E-82FE-9D4C39952CD3}"/>
              </a:ext>
            </a:extLst>
          </p:cNvPr>
          <p:cNvSpPr/>
          <p:nvPr/>
        </p:nvSpPr>
        <p:spPr>
          <a:xfrm>
            <a:off x="457200" y="2749289"/>
            <a:ext cx="4114800" cy="3733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146940B-A10F-A509-55E0-B54B02FB8055}"/>
              </a:ext>
            </a:extLst>
          </p:cNvPr>
          <p:cNvSpPr/>
          <p:nvPr/>
        </p:nvSpPr>
        <p:spPr>
          <a:xfrm>
            <a:off x="4779853" y="2742270"/>
            <a:ext cx="4114799" cy="33877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384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EBDCC-B1DF-1548-BA11-036839779457}"/>
              </a:ext>
            </a:extLst>
          </p:cNvPr>
          <p:cNvSpPr>
            <a:spLocks noGrp="1"/>
          </p:cNvSpPr>
          <p:nvPr>
            <p:ph type="title"/>
          </p:nvPr>
        </p:nvSpPr>
        <p:spPr>
          <a:xfrm>
            <a:off x="394855" y="304800"/>
            <a:ext cx="7854441" cy="492443"/>
          </a:xfrm>
        </p:spPr>
        <p:txBody>
          <a:bodyPr/>
          <a:lstStyle/>
          <a:p>
            <a:r>
              <a:rPr lang="en-US" sz="3200" dirty="0"/>
              <a:t>Other supplies/ equipment for Fit Test</a:t>
            </a:r>
          </a:p>
        </p:txBody>
      </p:sp>
      <p:sp>
        <p:nvSpPr>
          <p:cNvPr id="3" name="Text Placeholder 2">
            <a:extLst>
              <a:ext uri="{FF2B5EF4-FFF2-40B4-BE49-F238E27FC236}">
                <a16:creationId xmlns:a16="http://schemas.microsoft.com/office/drawing/2014/main" id="{1EF293FE-E122-FF2F-6E92-726E91B7A585}"/>
              </a:ext>
            </a:extLst>
          </p:cNvPr>
          <p:cNvSpPr>
            <a:spLocks noGrp="1"/>
          </p:cNvSpPr>
          <p:nvPr>
            <p:ph type="body" idx="1"/>
          </p:nvPr>
        </p:nvSpPr>
        <p:spPr>
          <a:xfrm>
            <a:off x="394855" y="914400"/>
            <a:ext cx="8072119" cy="6124754"/>
          </a:xfrm>
        </p:spPr>
        <p:txBody>
          <a:bodyPr/>
          <a:lstStyle/>
          <a:p>
            <a:pPr marL="285750" indent="-285750">
              <a:buFont typeface="Arial" panose="020B0604020202020204" pitchFamily="34" charset="0"/>
              <a:buChar char="•"/>
            </a:pPr>
            <a:r>
              <a:rPr lang="en-US" sz="2000" dirty="0"/>
              <a:t>Mirror- to show the employee how their respirator fits on their face and to look at the strap placement</a:t>
            </a:r>
          </a:p>
          <a:p>
            <a:pPr marL="285750" indent="-285750">
              <a:buFont typeface="Arial" panose="020B0604020202020204" pitchFamily="34" charset="0"/>
              <a:buChar char="•"/>
            </a:pPr>
            <a:r>
              <a:rPr lang="en-US" sz="2000" dirty="0"/>
              <a:t>Gloves- to be used when sanitizing the hood in between employees</a:t>
            </a:r>
          </a:p>
          <a:p>
            <a:pPr marL="285750" indent="-285750">
              <a:buFont typeface="Arial" panose="020B0604020202020204" pitchFamily="34" charset="0"/>
              <a:buChar char="•"/>
            </a:pPr>
            <a:r>
              <a:rPr lang="en-US" sz="2000" dirty="0"/>
              <a:t>Clock with a moving second hand- a clock with a second hand makes it easy to adjust the timing if necessary and frees up your hands</a:t>
            </a:r>
          </a:p>
          <a:p>
            <a:pPr marL="285750" indent="-285750">
              <a:buFont typeface="Arial" panose="020B0604020202020204" pitchFamily="34" charset="0"/>
              <a:buChar char="•"/>
            </a:pPr>
            <a:r>
              <a:rPr lang="en-US" sz="2000" dirty="0"/>
              <a:t>Disinfectant wipes- Wipes should be unscented for those who are scent sensitive. Ensure the proper contact time. The longer contact time for disinfecting, the longer between fit tests.  Do not use wipes with bleach as  it is a respiratory hazard.</a:t>
            </a:r>
          </a:p>
          <a:p>
            <a:pPr marL="285750" indent="-285750">
              <a:buFont typeface="Arial" panose="020B0604020202020204" pitchFamily="34" charset="0"/>
              <a:buChar char="•"/>
            </a:pPr>
            <a:r>
              <a:rPr lang="en-US" sz="2000" dirty="0"/>
              <a:t>Hand sanitizer- have available for anyone to use</a:t>
            </a:r>
          </a:p>
          <a:p>
            <a:pPr marL="285750" indent="-285750">
              <a:buFont typeface="Arial" panose="020B0604020202020204" pitchFamily="34" charset="0"/>
              <a:buChar char="•"/>
            </a:pPr>
            <a:r>
              <a:rPr lang="en-US" sz="2000" dirty="0"/>
              <a:t>More than one model of N95 respirator- it is possible that not all of your staff will pass the fit test with one N95 model. If the number of staff is small enough, it is possible to only need one N95 model; but it is very likely that more than one model will need to be purchased.</a:t>
            </a:r>
          </a:p>
          <a:p>
            <a:pPr marL="285750" indent="-285750">
              <a:buFont typeface="Arial" panose="020B0604020202020204" pitchFamily="34" charset="0"/>
              <a:buChar char="•"/>
            </a:pPr>
            <a:r>
              <a:rPr lang="en-US" sz="2000" dirty="0"/>
              <a:t>Water and cups- the water will help get rid of the taste in their mouth after the sensitivity testing and if the N95 seal fails. The solutions are non-toxic and can be swallowed. The staff can swish and swallow the water or spit out. </a:t>
            </a:r>
          </a:p>
          <a:p>
            <a:pPr marL="285750" indent="-285750">
              <a:buFont typeface="Arial" panose="020B0604020202020204" pitchFamily="34" charset="0"/>
              <a:buChar char="•"/>
            </a:pPr>
            <a:r>
              <a:rPr lang="en-US" sz="2000" dirty="0"/>
              <a:t>Printed handouts- Rainbow passage, list of exercises, and fit test record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24613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A20F2-33F1-BC3B-975D-86719620C814}"/>
              </a:ext>
            </a:extLst>
          </p:cNvPr>
          <p:cNvSpPr>
            <a:spLocks noGrp="1"/>
          </p:cNvSpPr>
          <p:nvPr>
            <p:ph type="title"/>
          </p:nvPr>
        </p:nvSpPr>
        <p:spPr>
          <a:xfrm>
            <a:off x="535940" y="457200"/>
            <a:ext cx="7854441" cy="492443"/>
          </a:xfrm>
        </p:spPr>
        <p:txBody>
          <a:bodyPr/>
          <a:lstStyle/>
          <a:p>
            <a:r>
              <a:rPr lang="en-US" sz="3200" dirty="0"/>
              <a:t>Once Fit Tested</a:t>
            </a:r>
          </a:p>
        </p:txBody>
      </p:sp>
      <p:sp>
        <p:nvSpPr>
          <p:cNvPr id="3" name="Text Placeholder 2">
            <a:extLst>
              <a:ext uri="{FF2B5EF4-FFF2-40B4-BE49-F238E27FC236}">
                <a16:creationId xmlns:a16="http://schemas.microsoft.com/office/drawing/2014/main" id="{C48D6E6F-C9B1-D073-78B6-D43950872977}"/>
              </a:ext>
            </a:extLst>
          </p:cNvPr>
          <p:cNvSpPr>
            <a:spLocks noGrp="1"/>
          </p:cNvSpPr>
          <p:nvPr>
            <p:ph type="body" idx="1"/>
          </p:nvPr>
        </p:nvSpPr>
        <p:spPr>
          <a:xfrm>
            <a:off x="535940" y="1219200"/>
            <a:ext cx="8072119" cy="3385542"/>
          </a:xfrm>
        </p:spPr>
        <p:txBody>
          <a:bodyPr/>
          <a:lstStyle/>
          <a:p>
            <a:pPr marL="285750" indent="-285750">
              <a:buFont typeface="Arial" panose="020B0604020202020204" pitchFamily="34" charset="0"/>
              <a:buChar char="•"/>
            </a:pPr>
            <a:r>
              <a:rPr lang="en-US" sz="2000" dirty="0"/>
              <a:t>If the employee has done all of the exercises and did not taste the solution, they have passed the fit test!</a:t>
            </a:r>
          </a:p>
          <a:p>
            <a:pPr marL="742950" lvl="1" indent="-285750">
              <a:buFont typeface="Arial" panose="020B0604020202020204" pitchFamily="34" charset="0"/>
              <a:buChar char="•"/>
            </a:pPr>
            <a:r>
              <a:rPr lang="en-US" sz="2000" dirty="0"/>
              <a:t>The employee is now fit tested </a:t>
            </a:r>
            <a:r>
              <a:rPr lang="en-US" sz="2000" b="1" dirty="0"/>
              <a:t>to that make and model of N95 only.</a:t>
            </a:r>
          </a:p>
          <a:p>
            <a:pPr marL="742950" lvl="1" indent="-285750">
              <a:buFont typeface="Arial" panose="020B0604020202020204" pitchFamily="34" charset="0"/>
              <a:buChar char="•"/>
            </a:pPr>
            <a:r>
              <a:rPr lang="en-US" sz="2000" i="1" dirty="0"/>
              <a:t>If your facility no longer has that type of N95, you will need to get fit tested again to the respirator that is available.</a:t>
            </a:r>
          </a:p>
          <a:p>
            <a:pPr marL="742950" lvl="1" indent="-285750">
              <a:buFont typeface="Arial" panose="020B0604020202020204" pitchFamily="34" charset="0"/>
              <a:buChar char="•"/>
            </a:pPr>
            <a:endParaRPr lang="en-US" sz="2000" dirty="0"/>
          </a:p>
          <a:p>
            <a:r>
              <a:rPr lang="en-US" sz="2000" dirty="0"/>
              <a:t>Now that the employee is fit tested…..</a:t>
            </a:r>
          </a:p>
          <a:p>
            <a:pPr marL="285750" indent="-285750">
              <a:buFont typeface="Arial" panose="020B0604020202020204" pitchFamily="34" charset="0"/>
              <a:buChar char="•"/>
            </a:pPr>
            <a:r>
              <a:rPr lang="en-US" sz="2000" dirty="0"/>
              <a:t>The respirator fit test is an annual requirement.</a:t>
            </a:r>
          </a:p>
          <a:p>
            <a:pPr marL="285750" indent="-285750">
              <a:buFont typeface="Arial" panose="020B0604020202020204" pitchFamily="34" charset="0"/>
              <a:buChar char="•"/>
            </a:pPr>
            <a:r>
              <a:rPr lang="en-US" sz="2000" dirty="0"/>
              <a:t>The medical evaluation will need to be repeated as indicated by the Licensed Health Care Professional or when there is a change in health.</a:t>
            </a:r>
          </a:p>
          <a:p>
            <a:pPr marL="285750" indent="-285750">
              <a:buFont typeface="Arial" panose="020B0604020202020204" pitchFamily="34" charset="0"/>
              <a:buChar char="•"/>
            </a:pPr>
            <a:r>
              <a:rPr lang="en-US" sz="2000" dirty="0"/>
              <a:t>The training will need to be completed every 12 months.</a:t>
            </a:r>
          </a:p>
        </p:txBody>
      </p:sp>
    </p:spTree>
    <p:extLst>
      <p:ext uri="{BB962C8B-B14F-4D97-AF65-F5344CB8AC3E}">
        <p14:creationId xmlns:p14="http://schemas.microsoft.com/office/powerpoint/2010/main" val="4244996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D1E10-CED3-BFE3-A4A6-30767F138CF1}"/>
              </a:ext>
            </a:extLst>
          </p:cNvPr>
          <p:cNvSpPr>
            <a:spLocks noGrp="1"/>
          </p:cNvSpPr>
          <p:nvPr>
            <p:ph type="ctrTitle"/>
          </p:nvPr>
        </p:nvSpPr>
        <p:spPr>
          <a:xfrm>
            <a:off x="535940" y="533400"/>
            <a:ext cx="8072119" cy="492443"/>
          </a:xfrm>
        </p:spPr>
        <p:txBody>
          <a:bodyPr/>
          <a:lstStyle/>
          <a:p>
            <a:r>
              <a:rPr lang="en-US" sz="3200" dirty="0"/>
              <a:t>When “stuff” happens…..</a:t>
            </a:r>
          </a:p>
        </p:txBody>
      </p:sp>
      <p:sp>
        <p:nvSpPr>
          <p:cNvPr id="3" name="Subtitle 2">
            <a:extLst>
              <a:ext uri="{FF2B5EF4-FFF2-40B4-BE49-F238E27FC236}">
                <a16:creationId xmlns:a16="http://schemas.microsoft.com/office/drawing/2014/main" id="{427A5DD3-7AA5-D91D-5A06-25E50E9609B1}"/>
              </a:ext>
            </a:extLst>
          </p:cNvPr>
          <p:cNvSpPr>
            <a:spLocks noGrp="1"/>
          </p:cNvSpPr>
          <p:nvPr>
            <p:ph type="subTitle" idx="4"/>
          </p:nvPr>
        </p:nvSpPr>
        <p:spPr>
          <a:xfrm>
            <a:off x="762000" y="1447800"/>
            <a:ext cx="6400800" cy="4616648"/>
          </a:xfrm>
        </p:spPr>
        <p:txBody>
          <a:bodyPr/>
          <a:lstStyle/>
          <a:p>
            <a:pPr marL="285750" indent="-285750">
              <a:buFont typeface="Arial" panose="020B0604020202020204" pitchFamily="34" charset="0"/>
              <a:buChar char="•"/>
            </a:pPr>
            <a:r>
              <a:rPr lang="en-US" sz="2000" dirty="0"/>
              <a:t>A resident/ client or a co-worker may accidentally bump your respirator</a:t>
            </a:r>
          </a:p>
          <a:p>
            <a:pPr marL="285750" indent="-285750">
              <a:buFont typeface="Arial" panose="020B0604020202020204" pitchFamily="34" charset="0"/>
              <a:buChar char="•"/>
            </a:pPr>
            <a:r>
              <a:rPr lang="en-US" sz="2000" dirty="0"/>
              <a:t>A confused resident/ client may pull off your respirator</a:t>
            </a:r>
          </a:p>
          <a:p>
            <a:pPr marL="285750" indent="-285750">
              <a:buFont typeface="Arial" panose="020B0604020202020204" pitchFamily="34" charset="0"/>
              <a:buChar char="•"/>
            </a:pPr>
            <a:r>
              <a:rPr lang="en-US" sz="2000" dirty="0"/>
              <a:t>Fluid can get on your respirator</a:t>
            </a:r>
          </a:p>
          <a:p>
            <a:pPr marL="285750" indent="-285750">
              <a:buFont typeface="Arial" panose="020B0604020202020204" pitchFamily="34" charset="0"/>
              <a:buChar char="•"/>
            </a:pPr>
            <a:endParaRPr lang="en-US" sz="2000" dirty="0"/>
          </a:p>
          <a:p>
            <a:endParaRPr lang="en-US" sz="2000" dirty="0"/>
          </a:p>
          <a:p>
            <a:r>
              <a:rPr lang="en-US" sz="2000" dirty="0"/>
              <a:t>If these things happen while you are in the isolation area:</a:t>
            </a:r>
          </a:p>
          <a:p>
            <a:pPr marL="342900" indent="-342900">
              <a:buFont typeface="+mj-lt"/>
              <a:buAutoNum type="arabicPeriod"/>
            </a:pPr>
            <a:r>
              <a:rPr lang="en-US" sz="2000" dirty="0"/>
              <a:t>Hold your breath and exit the isolation area as soon as possible!</a:t>
            </a:r>
          </a:p>
          <a:p>
            <a:pPr marL="800100" lvl="1" indent="-342900">
              <a:buFont typeface="+mj-lt"/>
              <a:buAutoNum type="alphaLcParenR"/>
            </a:pPr>
            <a:r>
              <a:rPr lang="en-US" sz="2000" dirty="0"/>
              <a:t>Be sure the resident is safe.</a:t>
            </a:r>
          </a:p>
          <a:p>
            <a:pPr marL="800100" lvl="1" indent="-342900">
              <a:buFont typeface="+mj-lt"/>
              <a:buAutoNum type="alphaLcParenR"/>
            </a:pPr>
            <a:r>
              <a:rPr lang="en-US" sz="2000" dirty="0"/>
              <a:t>Perform hand hygiene before leaving the room</a:t>
            </a:r>
          </a:p>
          <a:p>
            <a:pPr marL="342900" indent="-342900">
              <a:buFont typeface="+mj-lt"/>
              <a:buAutoNum type="arabicPeriod"/>
            </a:pPr>
            <a:r>
              <a:rPr lang="en-US" sz="2000" dirty="0"/>
              <a:t>Outside of the room, put on clean gloves and remove the respirator</a:t>
            </a:r>
          </a:p>
          <a:p>
            <a:pPr marL="800100" lvl="1" indent="-342900">
              <a:buFont typeface="+mj-lt"/>
              <a:buAutoNum type="alphaLcParenR"/>
            </a:pPr>
            <a:r>
              <a:rPr lang="en-US" sz="2000" dirty="0"/>
              <a:t>Inspect the respirator. If damaged, get a new one.</a:t>
            </a:r>
          </a:p>
          <a:p>
            <a:pPr marL="800100" lvl="1" indent="-342900">
              <a:buFont typeface="+mj-lt"/>
              <a:buAutoNum type="alphaLcParenR"/>
            </a:pPr>
            <a:r>
              <a:rPr lang="en-US" sz="2000" dirty="0"/>
              <a:t>Perform seal check before re-entering the room</a:t>
            </a:r>
          </a:p>
        </p:txBody>
      </p:sp>
    </p:spTree>
    <p:extLst>
      <p:ext uri="{BB962C8B-B14F-4D97-AF65-F5344CB8AC3E}">
        <p14:creationId xmlns:p14="http://schemas.microsoft.com/office/powerpoint/2010/main" val="2541477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552346"/>
            <a:ext cx="2759075" cy="505908"/>
          </a:xfrm>
          <a:prstGeom prst="rect">
            <a:avLst/>
          </a:prstGeom>
        </p:spPr>
        <p:txBody>
          <a:bodyPr vert="horz" wrap="square" lIns="0" tIns="13335" rIns="0" bIns="0" rtlCol="0">
            <a:spAutoFit/>
          </a:bodyPr>
          <a:lstStyle/>
          <a:p>
            <a:pPr marL="12700">
              <a:lnSpc>
                <a:spcPct val="100000"/>
              </a:lnSpc>
              <a:spcBef>
                <a:spcPts val="105"/>
              </a:spcBef>
            </a:pPr>
            <a:r>
              <a:rPr sz="3200" dirty="0"/>
              <a:t>S</a:t>
            </a:r>
            <a:r>
              <a:rPr lang="en-US" sz="3200" spc="-5" dirty="0"/>
              <a:t>torage</a:t>
            </a:r>
            <a:endParaRPr sz="3200" spc="-5" dirty="0"/>
          </a:p>
        </p:txBody>
      </p:sp>
      <p:sp>
        <p:nvSpPr>
          <p:cNvPr id="3" name="object 3"/>
          <p:cNvSpPr txBox="1"/>
          <p:nvPr/>
        </p:nvSpPr>
        <p:spPr>
          <a:xfrm>
            <a:off x="586105" y="1219200"/>
            <a:ext cx="7971790" cy="3567644"/>
          </a:xfrm>
          <a:prstGeom prst="rect">
            <a:avLst/>
          </a:prstGeom>
        </p:spPr>
        <p:txBody>
          <a:bodyPr vert="horz" wrap="square" lIns="0" tIns="12700" rIns="0" bIns="0" rtlCol="0">
            <a:spAutoFit/>
          </a:bodyPr>
          <a:lstStyle/>
          <a:p>
            <a:pPr marL="355600" marR="5080" indent="-342900">
              <a:lnSpc>
                <a:spcPct val="100000"/>
              </a:lnSpc>
              <a:spcBef>
                <a:spcPts val="100"/>
              </a:spcBef>
              <a:tabLst>
                <a:tab pos="355600" algn="l"/>
              </a:tabLst>
            </a:pPr>
            <a:r>
              <a:rPr lang="en-US" sz="2400" spc="-5" dirty="0">
                <a:latin typeface="Arial"/>
                <a:cs typeface="Arial"/>
              </a:rPr>
              <a:t>Store clean respirators in a clean, sealable, plastic bag or container.</a:t>
            </a:r>
          </a:p>
          <a:p>
            <a:pPr marL="469900" marR="5080" indent="-457200">
              <a:lnSpc>
                <a:spcPct val="100000"/>
              </a:lnSpc>
              <a:spcBef>
                <a:spcPts val="100"/>
              </a:spcBef>
              <a:buFont typeface="Arial"/>
              <a:buChar char="•"/>
              <a:tabLst>
                <a:tab pos="354965" algn="l"/>
                <a:tab pos="355600" algn="l"/>
              </a:tabLst>
            </a:pPr>
            <a:r>
              <a:rPr lang="en-US" sz="2400" spc="-5" dirty="0">
                <a:latin typeface="Arial"/>
                <a:cs typeface="Arial"/>
              </a:rPr>
              <a:t>This p</a:t>
            </a:r>
            <a:r>
              <a:rPr sz="2400" spc="-5" dirty="0">
                <a:latin typeface="Arial"/>
                <a:cs typeface="Arial"/>
              </a:rPr>
              <a:t>rotects the</a:t>
            </a:r>
            <a:r>
              <a:rPr lang="en-US" sz="2400" spc="-5" dirty="0">
                <a:latin typeface="Arial"/>
                <a:cs typeface="Arial"/>
              </a:rPr>
              <a:t> respirator</a:t>
            </a:r>
            <a:r>
              <a:rPr sz="2400" spc="-5" dirty="0">
                <a:latin typeface="Arial"/>
                <a:cs typeface="Arial"/>
              </a:rPr>
              <a:t> from </a:t>
            </a:r>
            <a:r>
              <a:rPr sz="2400" spc="-10" dirty="0">
                <a:latin typeface="Arial"/>
                <a:cs typeface="Arial"/>
              </a:rPr>
              <a:t>contamination, </a:t>
            </a:r>
            <a:r>
              <a:rPr sz="2400" spc="-5" dirty="0">
                <a:latin typeface="Arial"/>
                <a:cs typeface="Arial"/>
              </a:rPr>
              <a:t>dust, sunlight, extreme temperatures, excessive moisture,</a:t>
            </a:r>
            <a:endParaRPr lang="en-US" sz="2400" spc="-5" dirty="0">
              <a:latin typeface="Arial"/>
              <a:cs typeface="Arial"/>
            </a:endParaRPr>
          </a:p>
          <a:p>
            <a:pPr marL="469900" marR="5080" indent="-457200">
              <a:lnSpc>
                <a:spcPct val="100000"/>
              </a:lnSpc>
              <a:spcBef>
                <a:spcPts val="100"/>
              </a:spcBef>
              <a:tabLst>
                <a:tab pos="354965" algn="l"/>
                <a:tab pos="355600" algn="l"/>
              </a:tabLst>
            </a:pPr>
            <a:r>
              <a:rPr lang="en-US" sz="2400" spc="-10" dirty="0">
                <a:latin typeface="Arial"/>
                <a:cs typeface="Arial"/>
              </a:rPr>
              <a:t>      </a:t>
            </a:r>
            <a:r>
              <a:rPr sz="2400" spc="-10" dirty="0">
                <a:latin typeface="Arial"/>
                <a:cs typeface="Arial"/>
              </a:rPr>
              <a:t>damaging </a:t>
            </a:r>
            <a:r>
              <a:rPr sz="2400" spc="-5" dirty="0">
                <a:latin typeface="Arial"/>
                <a:cs typeface="Arial"/>
              </a:rPr>
              <a:t>chemicals, </a:t>
            </a:r>
            <a:r>
              <a:rPr sz="2400" spc="-10" dirty="0">
                <a:latin typeface="Arial"/>
                <a:cs typeface="Arial"/>
              </a:rPr>
              <a:t>or </a:t>
            </a:r>
            <a:r>
              <a:rPr sz="2400" spc="-5" dirty="0">
                <a:latin typeface="Arial"/>
                <a:cs typeface="Arial"/>
              </a:rPr>
              <a:t>destructive</a:t>
            </a:r>
            <a:r>
              <a:rPr sz="2400" spc="-90" dirty="0">
                <a:latin typeface="Arial"/>
                <a:cs typeface="Arial"/>
              </a:rPr>
              <a:t> </a:t>
            </a:r>
            <a:r>
              <a:rPr sz="2400" spc="-5" dirty="0">
                <a:latin typeface="Arial"/>
                <a:cs typeface="Arial"/>
              </a:rPr>
              <a:t>conditions</a:t>
            </a:r>
            <a:r>
              <a:rPr lang="en-US" sz="2400" spc="-5" dirty="0">
                <a:latin typeface="Arial"/>
                <a:cs typeface="Arial"/>
              </a:rPr>
              <a:t>.</a:t>
            </a:r>
            <a:endParaRPr sz="2400" dirty="0">
              <a:latin typeface="Arial"/>
              <a:cs typeface="Arial"/>
            </a:endParaRPr>
          </a:p>
          <a:p>
            <a:pPr marL="469900" marR="572770" indent="-457200">
              <a:lnSpc>
                <a:spcPct val="100000"/>
              </a:lnSpc>
              <a:spcBef>
                <a:spcPts val="765"/>
              </a:spcBef>
              <a:buFont typeface="Arial"/>
              <a:buChar char="•"/>
              <a:tabLst>
                <a:tab pos="354965" algn="l"/>
                <a:tab pos="355600" algn="l"/>
              </a:tabLst>
            </a:pPr>
            <a:r>
              <a:rPr lang="en-US" sz="2400" spc="-5" dirty="0">
                <a:latin typeface="Arial"/>
                <a:cs typeface="Arial"/>
              </a:rPr>
              <a:t>This p</a:t>
            </a:r>
            <a:r>
              <a:rPr sz="2400" spc="-5" dirty="0">
                <a:latin typeface="Arial"/>
                <a:cs typeface="Arial"/>
              </a:rPr>
              <a:t>revents the face piece from </a:t>
            </a:r>
            <a:r>
              <a:rPr sz="2400" spc="-10" dirty="0">
                <a:latin typeface="Arial"/>
                <a:cs typeface="Arial"/>
              </a:rPr>
              <a:t>becoming</a:t>
            </a:r>
            <a:r>
              <a:rPr lang="en-US" sz="2400" spc="-10" dirty="0">
                <a:latin typeface="Arial"/>
                <a:cs typeface="Arial"/>
              </a:rPr>
              <a:t> deformed.</a:t>
            </a:r>
            <a:endParaRPr sz="2400" dirty="0">
              <a:latin typeface="Arial"/>
              <a:cs typeface="Arial"/>
            </a:endParaRPr>
          </a:p>
          <a:p>
            <a:pPr marL="469900" marR="415925" indent="-457200">
              <a:lnSpc>
                <a:spcPct val="100000"/>
              </a:lnSpc>
              <a:spcBef>
                <a:spcPts val="765"/>
              </a:spcBef>
              <a:buFont typeface="Arial"/>
              <a:buChar char="•"/>
              <a:tabLst>
                <a:tab pos="354965" algn="l"/>
                <a:tab pos="355600" algn="l"/>
              </a:tabLst>
            </a:pPr>
            <a:r>
              <a:rPr sz="2400" spc="-5" dirty="0">
                <a:latin typeface="Arial"/>
                <a:cs typeface="Arial"/>
              </a:rPr>
              <a:t>Follows all storage precaution issued </a:t>
            </a:r>
            <a:r>
              <a:rPr sz="2400" spc="-10" dirty="0">
                <a:latin typeface="Arial"/>
                <a:cs typeface="Arial"/>
              </a:rPr>
              <a:t>by </a:t>
            </a:r>
            <a:r>
              <a:rPr sz="2400" spc="-5" dirty="0">
                <a:latin typeface="Arial"/>
                <a:cs typeface="Arial"/>
              </a:rPr>
              <a:t>respirator</a:t>
            </a:r>
            <a:r>
              <a:rPr sz="2400" spc="-95" dirty="0">
                <a:latin typeface="Arial"/>
                <a:cs typeface="Arial"/>
              </a:rPr>
              <a:t> </a:t>
            </a:r>
            <a:r>
              <a:rPr sz="2400" spc="-5" dirty="0">
                <a:latin typeface="Arial"/>
                <a:cs typeface="Arial"/>
              </a:rPr>
              <a:t>manufacturer</a:t>
            </a:r>
            <a:endParaRPr sz="2400" dirty="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529083"/>
            <a:ext cx="2698115" cy="505908"/>
          </a:xfrm>
          <a:prstGeom prst="rect">
            <a:avLst/>
          </a:prstGeom>
        </p:spPr>
        <p:txBody>
          <a:bodyPr vert="horz" wrap="square" lIns="0" tIns="13335" rIns="0" bIns="0" rtlCol="0">
            <a:spAutoFit/>
          </a:bodyPr>
          <a:lstStyle/>
          <a:p>
            <a:pPr marL="12700">
              <a:lnSpc>
                <a:spcPct val="100000"/>
              </a:lnSpc>
              <a:spcBef>
                <a:spcPts val="105"/>
              </a:spcBef>
            </a:pPr>
            <a:r>
              <a:rPr lang="en-US" sz="3200" spc="-5" dirty="0"/>
              <a:t>Summary</a:t>
            </a:r>
            <a:endParaRPr sz="3200" dirty="0"/>
          </a:p>
        </p:txBody>
      </p:sp>
      <p:sp>
        <p:nvSpPr>
          <p:cNvPr id="3" name="object 3"/>
          <p:cNvSpPr txBox="1"/>
          <p:nvPr/>
        </p:nvSpPr>
        <p:spPr>
          <a:xfrm>
            <a:off x="685800" y="1240958"/>
            <a:ext cx="8032750" cy="4855175"/>
          </a:xfrm>
          <a:prstGeom prst="rect">
            <a:avLst/>
          </a:prstGeom>
        </p:spPr>
        <p:txBody>
          <a:bodyPr vert="horz" wrap="square" lIns="0" tIns="12700" rIns="0" bIns="0" rtlCol="0">
            <a:spAutoFit/>
          </a:bodyPr>
          <a:lstStyle/>
          <a:p>
            <a:pPr marL="355600" marR="1311275" indent="-342900">
              <a:lnSpc>
                <a:spcPct val="100000"/>
              </a:lnSpc>
              <a:spcBef>
                <a:spcPts val="100"/>
              </a:spcBef>
              <a:buChar char="•"/>
              <a:tabLst>
                <a:tab pos="354965" algn="l"/>
                <a:tab pos="355600" algn="l"/>
              </a:tabLst>
            </a:pPr>
            <a:r>
              <a:rPr lang="en-US" sz="2400" spc="-5" dirty="0">
                <a:latin typeface="Arial"/>
                <a:cs typeface="Arial"/>
              </a:rPr>
              <a:t>Training d</a:t>
            </a:r>
            <a:r>
              <a:rPr sz="2400" spc="-5" dirty="0">
                <a:latin typeface="Arial"/>
                <a:cs typeface="Arial"/>
              </a:rPr>
              <a:t>oes not </a:t>
            </a:r>
            <a:r>
              <a:rPr sz="2400" spc="-10" dirty="0">
                <a:latin typeface="Arial"/>
                <a:cs typeface="Arial"/>
              </a:rPr>
              <a:t>need </a:t>
            </a:r>
            <a:r>
              <a:rPr sz="2400" spc="-5" dirty="0">
                <a:latin typeface="Arial"/>
                <a:cs typeface="Arial"/>
              </a:rPr>
              <a:t>to follow </a:t>
            </a:r>
            <a:r>
              <a:rPr sz="2400" dirty="0">
                <a:latin typeface="Arial"/>
                <a:cs typeface="Arial"/>
              </a:rPr>
              <a:t>a </a:t>
            </a:r>
            <a:r>
              <a:rPr sz="2400" spc="-10" dirty="0">
                <a:latin typeface="Arial"/>
                <a:cs typeface="Arial"/>
              </a:rPr>
              <a:t>particular </a:t>
            </a:r>
            <a:r>
              <a:rPr sz="2400" spc="-5" dirty="0">
                <a:latin typeface="Arial"/>
                <a:cs typeface="Arial"/>
              </a:rPr>
              <a:t>format.</a:t>
            </a:r>
            <a:endParaRPr sz="2400" dirty="0">
              <a:latin typeface="Arial"/>
              <a:cs typeface="Arial"/>
            </a:endParaRPr>
          </a:p>
          <a:p>
            <a:pPr marL="355600" marR="5080" indent="-342900">
              <a:lnSpc>
                <a:spcPct val="100000"/>
              </a:lnSpc>
              <a:spcBef>
                <a:spcPts val="765"/>
              </a:spcBef>
              <a:buChar char="•"/>
              <a:tabLst>
                <a:tab pos="354965" algn="l"/>
                <a:tab pos="355600" algn="l"/>
              </a:tabLst>
            </a:pPr>
            <a:r>
              <a:rPr lang="en-US" sz="2400" spc="-5" dirty="0">
                <a:latin typeface="Arial"/>
                <a:cs typeface="Arial"/>
              </a:rPr>
              <a:t>However, as the employer, you</a:t>
            </a:r>
            <a:r>
              <a:rPr sz="2400" spc="-5" dirty="0">
                <a:latin typeface="Arial"/>
                <a:cs typeface="Arial"/>
              </a:rPr>
              <a:t> must ensure that before the </a:t>
            </a:r>
            <a:r>
              <a:rPr sz="2400" spc="-10" dirty="0">
                <a:latin typeface="Arial"/>
                <a:cs typeface="Arial"/>
              </a:rPr>
              <a:t>employee </a:t>
            </a:r>
            <a:r>
              <a:rPr sz="2400" spc="-5" dirty="0">
                <a:latin typeface="Arial"/>
                <a:cs typeface="Arial"/>
              </a:rPr>
              <a:t>is required to use </a:t>
            </a:r>
            <a:r>
              <a:rPr sz="2400" dirty="0">
                <a:latin typeface="Arial"/>
                <a:cs typeface="Arial"/>
              </a:rPr>
              <a:t>a </a:t>
            </a:r>
            <a:r>
              <a:rPr sz="2400" spc="-5" dirty="0">
                <a:latin typeface="Arial"/>
                <a:cs typeface="Arial"/>
              </a:rPr>
              <a:t>respirator </a:t>
            </a:r>
            <a:r>
              <a:rPr sz="2400" spc="-10" dirty="0">
                <a:latin typeface="Arial"/>
                <a:cs typeface="Arial"/>
              </a:rPr>
              <a:t>he/she understands </a:t>
            </a:r>
            <a:r>
              <a:rPr sz="2400" spc="-5" dirty="0">
                <a:latin typeface="Arial"/>
                <a:cs typeface="Arial"/>
              </a:rPr>
              <a:t>the information and can use the respirator</a:t>
            </a:r>
            <a:r>
              <a:rPr sz="2400" spc="-90" dirty="0">
                <a:latin typeface="Arial"/>
                <a:cs typeface="Arial"/>
              </a:rPr>
              <a:t> </a:t>
            </a:r>
            <a:r>
              <a:rPr sz="2400" spc="-5" dirty="0">
                <a:latin typeface="Arial"/>
                <a:cs typeface="Arial"/>
              </a:rPr>
              <a:t>properly.</a:t>
            </a:r>
            <a:endParaRPr sz="2400" dirty="0">
              <a:latin typeface="Arial"/>
              <a:cs typeface="Arial"/>
            </a:endParaRPr>
          </a:p>
          <a:p>
            <a:pPr marL="812800" marR="974725" lvl="1" indent="-342900">
              <a:spcBef>
                <a:spcPts val="765"/>
              </a:spcBef>
              <a:buChar char="•"/>
              <a:tabLst>
                <a:tab pos="354965" algn="l"/>
                <a:tab pos="355600" algn="l"/>
              </a:tabLst>
            </a:pPr>
            <a:r>
              <a:rPr lang="en-US" sz="2400" spc="-5" dirty="0">
                <a:latin typeface="Arial"/>
                <a:cs typeface="Arial"/>
              </a:rPr>
              <a:t>Training will</a:t>
            </a:r>
            <a:r>
              <a:rPr sz="2400" spc="-5" dirty="0">
                <a:latin typeface="Arial"/>
                <a:cs typeface="Arial"/>
              </a:rPr>
              <a:t> be provided before they use</a:t>
            </a:r>
            <a:r>
              <a:rPr sz="2400" spc="-114" dirty="0">
                <a:latin typeface="Arial"/>
                <a:cs typeface="Arial"/>
              </a:rPr>
              <a:t> </a:t>
            </a:r>
            <a:r>
              <a:rPr sz="2400" spc="-10" dirty="0">
                <a:latin typeface="Arial"/>
                <a:cs typeface="Arial"/>
              </a:rPr>
              <a:t>the </a:t>
            </a:r>
            <a:r>
              <a:rPr sz="2400" spc="-5" dirty="0">
                <a:latin typeface="Arial"/>
                <a:cs typeface="Arial"/>
              </a:rPr>
              <a:t>respirator.</a:t>
            </a:r>
            <a:endParaRPr lang="en-US" sz="2400" spc="-5" dirty="0">
              <a:latin typeface="Arial"/>
              <a:cs typeface="Arial"/>
            </a:endParaRPr>
          </a:p>
          <a:p>
            <a:pPr marL="812800" marR="974725" lvl="1" indent="-342900">
              <a:spcBef>
                <a:spcPts val="765"/>
              </a:spcBef>
              <a:buChar char="•"/>
              <a:tabLst>
                <a:tab pos="354965" algn="l"/>
                <a:tab pos="355600" algn="l"/>
              </a:tabLst>
            </a:pPr>
            <a:r>
              <a:rPr lang="en-US" sz="2400" spc="-5" dirty="0">
                <a:latin typeface="Arial"/>
                <a:cs typeface="Arial"/>
              </a:rPr>
              <a:t>Medical evaluation is completed during work hours and prior to the fit test</a:t>
            </a:r>
          </a:p>
          <a:p>
            <a:pPr marL="355600" marR="974725" indent="-342900">
              <a:spcBef>
                <a:spcPts val="765"/>
              </a:spcBef>
              <a:buChar char="•"/>
              <a:tabLst>
                <a:tab pos="354965" algn="l"/>
                <a:tab pos="355600" algn="l"/>
              </a:tabLst>
            </a:pPr>
            <a:r>
              <a:rPr lang="en-US" sz="2400" spc="-5" dirty="0">
                <a:latin typeface="Arial"/>
                <a:cs typeface="Arial"/>
              </a:rPr>
              <a:t>Respiratory Protection Plan will need to be reviewed annually and as needed </a:t>
            </a:r>
            <a:endParaRPr sz="2400" dirty="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0576" y="457200"/>
            <a:ext cx="6613525" cy="505908"/>
          </a:xfrm>
          <a:prstGeom prst="rect">
            <a:avLst/>
          </a:prstGeom>
        </p:spPr>
        <p:txBody>
          <a:bodyPr vert="horz" wrap="square" lIns="0" tIns="13335" rIns="0" bIns="0" rtlCol="0">
            <a:spAutoFit/>
          </a:bodyPr>
          <a:lstStyle/>
          <a:p>
            <a:pPr marL="12700">
              <a:lnSpc>
                <a:spcPct val="100000"/>
              </a:lnSpc>
              <a:spcBef>
                <a:spcPts val="105"/>
              </a:spcBef>
            </a:pPr>
            <a:r>
              <a:rPr sz="3200" dirty="0"/>
              <a:t>PROGRAM</a:t>
            </a:r>
            <a:r>
              <a:rPr sz="3200" spc="-110" dirty="0"/>
              <a:t> </a:t>
            </a:r>
            <a:r>
              <a:rPr sz="3200" dirty="0"/>
              <a:t>EVALUATION</a:t>
            </a:r>
          </a:p>
        </p:txBody>
      </p:sp>
      <p:sp>
        <p:nvSpPr>
          <p:cNvPr id="3" name="object 3"/>
          <p:cNvSpPr txBox="1"/>
          <p:nvPr/>
        </p:nvSpPr>
        <p:spPr>
          <a:xfrm>
            <a:off x="554355" y="1159148"/>
            <a:ext cx="8035290" cy="3603551"/>
          </a:xfrm>
          <a:prstGeom prst="rect">
            <a:avLst/>
          </a:prstGeom>
        </p:spPr>
        <p:txBody>
          <a:bodyPr vert="horz" wrap="square" lIns="0" tIns="12700" rIns="0" bIns="0" rtlCol="0">
            <a:spAutoFit/>
          </a:bodyPr>
          <a:lstStyle/>
          <a:p>
            <a:pPr marL="355600" marR="5080" indent="-342900">
              <a:lnSpc>
                <a:spcPct val="100000"/>
              </a:lnSpc>
              <a:spcBef>
                <a:spcPts val="100"/>
              </a:spcBef>
              <a:buChar char="•"/>
              <a:tabLst>
                <a:tab pos="354965" algn="l"/>
                <a:tab pos="355600" algn="l"/>
              </a:tabLst>
            </a:pPr>
            <a:r>
              <a:rPr sz="2000" spc="-5" dirty="0">
                <a:latin typeface="Arial"/>
                <a:cs typeface="Arial"/>
              </a:rPr>
              <a:t>You </a:t>
            </a:r>
            <a:r>
              <a:rPr lang="en-US" sz="2000" spc="-5" dirty="0">
                <a:latin typeface="Arial"/>
                <a:cs typeface="Arial"/>
              </a:rPr>
              <a:t>will</a:t>
            </a:r>
            <a:r>
              <a:rPr sz="2000" spc="-5" dirty="0">
                <a:latin typeface="Arial"/>
                <a:cs typeface="Arial"/>
              </a:rPr>
              <a:t> perform </a:t>
            </a:r>
            <a:r>
              <a:rPr sz="2000" spc="-10" dirty="0">
                <a:latin typeface="Arial"/>
                <a:cs typeface="Arial"/>
              </a:rPr>
              <a:t>evaluations </a:t>
            </a:r>
            <a:r>
              <a:rPr sz="2000" spc="-5" dirty="0">
                <a:latin typeface="Arial"/>
                <a:cs typeface="Arial"/>
              </a:rPr>
              <a:t>of </a:t>
            </a:r>
            <a:r>
              <a:rPr sz="2000" spc="-10" dirty="0">
                <a:latin typeface="Arial"/>
                <a:cs typeface="Arial"/>
              </a:rPr>
              <a:t>the  </a:t>
            </a:r>
            <a:r>
              <a:rPr sz="2000" spc="-5" dirty="0">
                <a:latin typeface="Arial"/>
                <a:cs typeface="Arial"/>
              </a:rPr>
              <a:t>workplace as necessary to make sure </a:t>
            </a:r>
            <a:r>
              <a:rPr sz="2000" spc="-10" dirty="0">
                <a:latin typeface="Arial"/>
                <a:cs typeface="Arial"/>
              </a:rPr>
              <a:t>that  </a:t>
            </a:r>
            <a:r>
              <a:rPr sz="2000" spc="-5" dirty="0">
                <a:latin typeface="Arial"/>
                <a:cs typeface="Arial"/>
              </a:rPr>
              <a:t>your written respiratory program is working  effectively.</a:t>
            </a:r>
            <a:r>
              <a:rPr lang="en-US" sz="2000" spc="-5" dirty="0">
                <a:latin typeface="Arial"/>
                <a:cs typeface="Arial"/>
              </a:rPr>
              <a:t> There is no specific standard interval; instead evaluate as necessary.</a:t>
            </a:r>
            <a:endParaRPr sz="2000" dirty="0">
              <a:latin typeface="Arial"/>
              <a:cs typeface="Arial"/>
            </a:endParaRPr>
          </a:p>
          <a:p>
            <a:pPr marL="355600" marR="184785" indent="-342900">
              <a:lnSpc>
                <a:spcPct val="100000"/>
              </a:lnSpc>
              <a:spcBef>
                <a:spcPts val="765"/>
              </a:spcBef>
              <a:buChar char="•"/>
              <a:tabLst>
                <a:tab pos="354965" algn="l"/>
                <a:tab pos="355600" algn="l"/>
              </a:tabLst>
            </a:pPr>
            <a:r>
              <a:rPr sz="2000" spc="-5" dirty="0">
                <a:latin typeface="Arial"/>
                <a:cs typeface="Arial"/>
              </a:rPr>
              <a:t>You </a:t>
            </a:r>
            <a:r>
              <a:rPr lang="en-US" sz="2000" spc="-5" dirty="0">
                <a:latin typeface="Arial"/>
                <a:cs typeface="Arial"/>
              </a:rPr>
              <a:t>will</a:t>
            </a:r>
            <a:r>
              <a:rPr sz="2000" spc="-5" dirty="0">
                <a:latin typeface="Arial"/>
                <a:cs typeface="Arial"/>
              </a:rPr>
              <a:t> regularly consult with </a:t>
            </a:r>
            <a:r>
              <a:rPr sz="2000" spc="-10" dirty="0">
                <a:latin typeface="Arial"/>
                <a:cs typeface="Arial"/>
              </a:rPr>
              <a:t>employee</a:t>
            </a:r>
            <a:r>
              <a:rPr lang="en-US" sz="2000" spc="-10" dirty="0">
                <a:latin typeface="Arial"/>
                <a:cs typeface="Arial"/>
              </a:rPr>
              <a:t>s</a:t>
            </a:r>
            <a:r>
              <a:rPr sz="2000" spc="-10" dirty="0">
                <a:latin typeface="Arial"/>
                <a:cs typeface="Arial"/>
              </a:rPr>
              <a:t>  </a:t>
            </a:r>
            <a:r>
              <a:rPr sz="2000" spc="-5" dirty="0">
                <a:latin typeface="Arial"/>
                <a:cs typeface="Arial"/>
              </a:rPr>
              <a:t>required to wear respirator to assess their views on the effectiveness of </a:t>
            </a:r>
            <a:r>
              <a:rPr sz="2000" spc="-10" dirty="0">
                <a:latin typeface="Arial"/>
                <a:cs typeface="Arial"/>
              </a:rPr>
              <a:t>the  </a:t>
            </a:r>
            <a:r>
              <a:rPr sz="2000" spc="-5" dirty="0">
                <a:latin typeface="Arial"/>
                <a:cs typeface="Arial"/>
              </a:rPr>
              <a:t>respiratory protection program and to identify any </a:t>
            </a:r>
            <a:r>
              <a:rPr sz="2000" spc="-10" dirty="0">
                <a:latin typeface="Arial"/>
                <a:cs typeface="Arial"/>
              </a:rPr>
              <a:t>problems </a:t>
            </a:r>
            <a:r>
              <a:rPr sz="2000" spc="-5" dirty="0">
                <a:latin typeface="Arial"/>
                <a:cs typeface="Arial"/>
              </a:rPr>
              <a:t>that they may </a:t>
            </a:r>
            <a:r>
              <a:rPr sz="2000" spc="-10" dirty="0">
                <a:latin typeface="Arial"/>
                <a:cs typeface="Arial"/>
              </a:rPr>
              <a:t>be  encountering.</a:t>
            </a:r>
            <a:endParaRPr lang="en-US" sz="2000" spc="-10" dirty="0">
              <a:latin typeface="Arial"/>
              <a:cs typeface="Arial"/>
            </a:endParaRPr>
          </a:p>
          <a:p>
            <a:pPr marL="812800" marR="184785" lvl="1" indent="-342900">
              <a:spcBef>
                <a:spcPts val="765"/>
              </a:spcBef>
              <a:buChar char="•"/>
              <a:tabLst>
                <a:tab pos="354965" algn="l"/>
                <a:tab pos="355600" algn="l"/>
              </a:tabLst>
            </a:pPr>
            <a:r>
              <a:rPr lang="en-US" sz="2000" spc="-10" dirty="0">
                <a:latin typeface="Arial"/>
                <a:cs typeface="Arial"/>
              </a:rPr>
              <a:t>This should include observation of: donning/ doffing, availability, storage, maintenance, and other practices and issues in all units</a:t>
            </a:r>
            <a:r>
              <a:rPr lang="en-US" sz="2000" spc="-10" dirty="0">
                <a:solidFill>
                  <a:srgbClr val="FF0000"/>
                </a:solidFill>
                <a:latin typeface="Arial"/>
                <a:cs typeface="Arial"/>
              </a:rPr>
              <a:t>/</a:t>
            </a:r>
            <a:r>
              <a:rPr lang="en-US" sz="2000" spc="-10" dirty="0">
                <a:latin typeface="Arial"/>
                <a:cs typeface="Arial"/>
              </a:rPr>
              <a:t>areas where respirators are commonly used</a:t>
            </a:r>
            <a:r>
              <a:rPr lang="en-US" sz="2000" spc="-10" dirty="0">
                <a:solidFill>
                  <a:srgbClr val="FF0000"/>
                </a:solidFill>
                <a:latin typeface="Arial"/>
                <a:cs typeface="Arial"/>
              </a:rPr>
              <a:t>.</a:t>
            </a:r>
            <a:endParaRPr sz="2000" dirty="0">
              <a:solidFill>
                <a:srgbClr val="FF0000"/>
              </a:solidFill>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8231" y="533400"/>
            <a:ext cx="4936490" cy="505908"/>
          </a:xfrm>
          <a:prstGeom prst="rect">
            <a:avLst/>
          </a:prstGeom>
        </p:spPr>
        <p:txBody>
          <a:bodyPr vert="horz" wrap="square" lIns="0" tIns="13335" rIns="0" bIns="0" rtlCol="0">
            <a:spAutoFit/>
          </a:bodyPr>
          <a:lstStyle/>
          <a:p>
            <a:pPr marL="12700">
              <a:lnSpc>
                <a:spcPct val="100000"/>
              </a:lnSpc>
              <a:spcBef>
                <a:spcPts val="105"/>
              </a:spcBef>
            </a:pPr>
            <a:r>
              <a:rPr sz="3200" dirty="0"/>
              <a:t>RECORDKEEPING</a:t>
            </a:r>
          </a:p>
        </p:txBody>
      </p:sp>
      <p:sp>
        <p:nvSpPr>
          <p:cNvPr id="3" name="object 3"/>
          <p:cNvSpPr txBox="1"/>
          <p:nvPr/>
        </p:nvSpPr>
        <p:spPr>
          <a:xfrm>
            <a:off x="508231" y="1219200"/>
            <a:ext cx="7585075" cy="4527521"/>
          </a:xfrm>
          <a:prstGeom prst="rect">
            <a:avLst/>
          </a:prstGeom>
        </p:spPr>
        <p:txBody>
          <a:bodyPr vert="horz" wrap="square" lIns="0" tIns="109855" rIns="0" bIns="0" rtlCol="0">
            <a:spAutoFit/>
          </a:bodyPr>
          <a:lstStyle/>
          <a:p>
            <a:pPr marL="355600" indent="-342900">
              <a:lnSpc>
                <a:spcPct val="100000"/>
              </a:lnSpc>
              <a:spcBef>
                <a:spcPts val="865"/>
              </a:spcBef>
              <a:buChar char="•"/>
              <a:tabLst>
                <a:tab pos="354965" algn="l"/>
                <a:tab pos="355600" algn="l"/>
              </a:tabLst>
            </a:pPr>
            <a:r>
              <a:rPr lang="en-US" spc="-5" dirty="0">
                <a:latin typeface="Arial"/>
                <a:cs typeface="Arial"/>
              </a:rPr>
              <a:t>The Respiratory Protection Plan must be maintained in a location that is accessible to all program participants and made available to OSHA</a:t>
            </a:r>
            <a:r>
              <a:rPr lang="en-US" spc="-5" dirty="0">
                <a:solidFill>
                  <a:srgbClr val="FF0000"/>
                </a:solidFill>
                <a:latin typeface="Arial"/>
                <a:cs typeface="Arial"/>
              </a:rPr>
              <a:t>,</a:t>
            </a:r>
            <a:r>
              <a:rPr lang="en-US" spc="-5" dirty="0">
                <a:latin typeface="Arial"/>
                <a:cs typeface="Arial"/>
              </a:rPr>
              <a:t> upon request.</a:t>
            </a:r>
          </a:p>
          <a:p>
            <a:pPr marL="355600" indent="-342900">
              <a:lnSpc>
                <a:spcPct val="100000"/>
              </a:lnSpc>
              <a:spcBef>
                <a:spcPts val="865"/>
              </a:spcBef>
              <a:buChar char="•"/>
              <a:tabLst>
                <a:tab pos="354965" algn="l"/>
                <a:tab pos="355600" algn="l"/>
              </a:tabLst>
            </a:pPr>
            <a:r>
              <a:rPr spc="-5" dirty="0">
                <a:latin typeface="Arial"/>
                <a:cs typeface="Arial"/>
              </a:rPr>
              <a:t>Medical Evaluation</a:t>
            </a:r>
            <a:r>
              <a:rPr spc="-80" dirty="0">
                <a:latin typeface="Arial"/>
                <a:cs typeface="Arial"/>
              </a:rPr>
              <a:t> </a:t>
            </a:r>
            <a:r>
              <a:rPr spc="-5" dirty="0">
                <a:latin typeface="Arial"/>
                <a:cs typeface="Arial"/>
              </a:rPr>
              <a:t>Record</a:t>
            </a:r>
            <a:r>
              <a:rPr lang="en-US" spc="-5" dirty="0">
                <a:latin typeface="Arial"/>
                <a:cs typeface="Arial"/>
              </a:rPr>
              <a:t> is confidential; will be maintained by the PLHCP who does the clearance.</a:t>
            </a:r>
          </a:p>
          <a:p>
            <a:pPr marL="355600" indent="-342900">
              <a:lnSpc>
                <a:spcPct val="100000"/>
              </a:lnSpc>
              <a:spcBef>
                <a:spcPts val="865"/>
              </a:spcBef>
              <a:buChar char="•"/>
              <a:tabLst>
                <a:tab pos="354965" algn="l"/>
                <a:tab pos="355600" algn="l"/>
              </a:tabLst>
            </a:pPr>
            <a:r>
              <a:rPr lang="en-US" spc="-5" dirty="0">
                <a:latin typeface="Arial"/>
                <a:cs typeface="Arial"/>
              </a:rPr>
              <a:t>The Written Medical Opinion (clearance letter) should be kept on file with the fit test records.</a:t>
            </a:r>
            <a:endParaRPr dirty="0">
              <a:latin typeface="Arial"/>
              <a:cs typeface="Arial"/>
            </a:endParaRPr>
          </a:p>
          <a:p>
            <a:pPr marL="812800" marR="5080" lvl="1" indent="-342900">
              <a:spcBef>
                <a:spcPts val="765"/>
              </a:spcBef>
              <a:buChar char="•"/>
              <a:tabLst>
                <a:tab pos="354965" algn="l"/>
                <a:tab pos="355600" algn="l"/>
              </a:tabLst>
            </a:pPr>
            <a:r>
              <a:rPr spc="-5" dirty="0">
                <a:latin typeface="Arial"/>
                <a:cs typeface="Arial"/>
              </a:rPr>
              <a:t>Respirator Fit Testing Records </a:t>
            </a:r>
            <a:r>
              <a:rPr dirty="0">
                <a:latin typeface="Arial"/>
                <a:cs typeface="Arial"/>
              </a:rPr>
              <a:t>– </a:t>
            </a:r>
            <a:r>
              <a:rPr spc="-5" dirty="0">
                <a:latin typeface="Arial"/>
                <a:cs typeface="Arial"/>
              </a:rPr>
              <a:t>current one kept until next year</a:t>
            </a:r>
            <a:r>
              <a:rPr lang="en-US" spc="-5" dirty="0">
                <a:latin typeface="Arial"/>
                <a:cs typeface="Arial"/>
              </a:rPr>
              <a:t>’s</a:t>
            </a:r>
            <a:r>
              <a:rPr spc="-5" dirty="0">
                <a:latin typeface="Arial"/>
                <a:cs typeface="Arial"/>
              </a:rPr>
              <a:t> is</a:t>
            </a:r>
            <a:r>
              <a:rPr spc="-95" dirty="0">
                <a:latin typeface="Arial"/>
                <a:cs typeface="Arial"/>
              </a:rPr>
              <a:t> </a:t>
            </a:r>
            <a:r>
              <a:rPr spc="-10" dirty="0">
                <a:latin typeface="Arial"/>
                <a:cs typeface="Arial"/>
              </a:rPr>
              <a:t>done.</a:t>
            </a:r>
            <a:endParaRPr lang="en-US" spc="-10" dirty="0">
              <a:latin typeface="Arial"/>
              <a:cs typeface="Arial"/>
            </a:endParaRPr>
          </a:p>
          <a:p>
            <a:pPr marL="1270000" marR="5080" lvl="2" indent="-342900">
              <a:spcBef>
                <a:spcPts val="765"/>
              </a:spcBef>
              <a:buChar char="•"/>
              <a:tabLst>
                <a:tab pos="354965" algn="l"/>
                <a:tab pos="355600" algn="l"/>
              </a:tabLst>
            </a:pPr>
            <a:r>
              <a:rPr lang="en-US" spc="-10" dirty="0">
                <a:latin typeface="Arial"/>
                <a:cs typeface="Arial"/>
              </a:rPr>
              <a:t>Record should include: Name or employee ID, type of fit test performed, specific make, model style, and size of respirator tested, date of test, pass/ fail.</a:t>
            </a:r>
            <a:endParaRPr dirty="0">
              <a:latin typeface="Arial"/>
              <a:cs typeface="Arial"/>
            </a:endParaRPr>
          </a:p>
          <a:p>
            <a:pPr marL="355600" marR="302260" indent="-342900">
              <a:lnSpc>
                <a:spcPct val="100000"/>
              </a:lnSpc>
              <a:spcBef>
                <a:spcPts val="765"/>
              </a:spcBef>
              <a:buChar char="•"/>
              <a:tabLst>
                <a:tab pos="354965" algn="l"/>
                <a:tab pos="355600" algn="l"/>
              </a:tabLst>
            </a:pPr>
            <a:r>
              <a:rPr spc="-5" dirty="0">
                <a:latin typeface="Arial"/>
                <a:cs typeface="Arial"/>
              </a:rPr>
              <a:t>You must retain </a:t>
            </a:r>
            <a:r>
              <a:rPr dirty="0">
                <a:latin typeface="Arial"/>
                <a:cs typeface="Arial"/>
              </a:rPr>
              <a:t>a </a:t>
            </a:r>
            <a:r>
              <a:rPr spc="-5" dirty="0">
                <a:latin typeface="Arial"/>
                <a:cs typeface="Arial"/>
              </a:rPr>
              <a:t>written copy of </a:t>
            </a:r>
            <a:r>
              <a:rPr spc="-10" dirty="0">
                <a:latin typeface="Arial"/>
                <a:cs typeface="Arial"/>
              </a:rPr>
              <a:t>your  </a:t>
            </a:r>
            <a:r>
              <a:rPr spc="-5" dirty="0">
                <a:latin typeface="Arial"/>
                <a:cs typeface="Arial"/>
              </a:rPr>
              <a:t>current respiratory protection</a:t>
            </a:r>
            <a:r>
              <a:rPr spc="-80" dirty="0">
                <a:latin typeface="Arial"/>
                <a:cs typeface="Arial"/>
              </a:rPr>
              <a:t> </a:t>
            </a:r>
            <a:r>
              <a:rPr spc="-10" dirty="0">
                <a:latin typeface="Arial"/>
                <a:cs typeface="Arial"/>
              </a:rPr>
              <a:t>program.</a:t>
            </a:r>
            <a:endParaRPr dirty="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33400"/>
            <a:ext cx="6363335" cy="505908"/>
          </a:xfrm>
          <a:prstGeom prst="rect">
            <a:avLst/>
          </a:prstGeom>
        </p:spPr>
        <p:txBody>
          <a:bodyPr vert="horz" wrap="square" lIns="0" tIns="13335" rIns="0" bIns="0" rtlCol="0">
            <a:spAutoFit/>
          </a:bodyPr>
          <a:lstStyle/>
          <a:p>
            <a:pPr marL="12700">
              <a:lnSpc>
                <a:spcPct val="100000"/>
              </a:lnSpc>
              <a:spcBef>
                <a:spcPts val="105"/>
              </a:spcBef>
            </a:pPr>
            <a:r>
              <a:rPr sz="3200" dirty="0"/>
              <a:t>ACCESS TO</a:t>
            </a:r>
            <a:r>
              <a:rPr sz="3200" spc="-95" dirty="0"/>
              <a:t> </a:t>
            </a:r>
            <a:r>
              <a:rPr sz="3200" dirty="0"/>
              <a:t>RECORDS</a:t>
            </a:r>
            <a:endParaRPr dirty="0"/>
          </a:p>
        </p:txBody>
      </p:sp>
      <p:sp>
        <p:nvSpPr>
          <p:cNvPr id="3" name="object 3"/>
          <p:cNvSpPr txBox="1"/>
          <p:nvPr/>
        </p:nvSpPr>
        <p:spPr>
          <a:xfrm>
            <a:off x="535940" y="1371600"/>
            <a:ext cx="7201534" cy="1038746"/>
          </a:xfrm>
          <a:prstGeom prst="rect">
            <a:avLst/>
          </a:prstGeom>
        </p:spPr>
        <p:txBody>
          <a:bodyPr vert="horz" wrap="square" lIns="0" tIns="12700" rIns="0" bIns="0" rtlCol="0">
            <a:spAutoFit/>
          </a:bodyPr>
          <a:lstStyle/>
          <a:p>
            <a:pPr marL="355600" marR="5080" indent="-342900">
              <a:lnSpc>
                <a:spcPct val="100000"/>
              </a:lnSpc>
              <a:spcBef>
                <a:spcPts val="100"/>
              </a:spcBef>
              <a:buChar char="•"/>
              <a:tabLst>
                <a:tab pos="354965" algn="l"/>
                <a:tab pos="355600" algn="l"/>
              </a:tabLst>
            </a:pPr>
            <a:r>
              <a:rPr sz="2000" spc="-5" dirty="0">
                <a:latin typeface="Arial"/>
                <a:cs typeface="Arial"/>
              </a:rPr>
              <a:t>Employees are allowed to inspect </a:t>
            </a:r>
            <a:r>
              <a:rPr sz="2000" spc="-10" dirty="0">
                <a:latin typeface="Arial"/>
                <a:cs typeface="Arial"/>
              </a:rPr>
              <a:t>and  </a:t>
            </a:r>
            <a:r>
              <a:rPr sz="2000" spc="-5" dirty="0">
                <a:latin typeface="Arial"/>
                <a:cs typeface="Arial"/>
              </a:rPr>
              <a:t>make copies of their own</a:t>
            </a:r>
            <a:r>
              <a:rPr sz="2000" spc="-70" dirty="0">
                <a:latin typeface="Arial"/>
                <a:cs typeface="Arial"/>
              </a:rPr>
              <a:t> </a:t>
            </a:r>
            <a:r>
              <a:rPr sz="2000" spc="-5" dirty="0">
                <a:latin typeface="Arial"/>
                <a:cs typeface="Arial"/>
              </a:rPr>
              <a:t>records.</a:t>
            </a:r>
            <a:endParaRPr sz="2000" dirty="0">
              <a:latin typeface="Arial"/>
              <a:cs typeface="Arial"/>
            </a:endParaRPr>
          </a:p>
          <a:p>
            <a:pPr marL="355600" marR="46355" indent="-342900">
              <a:lnSpc>
                <a:spcPct val="100000"/>
              </a:lnSpc>
              <a:spcBef>
                <a:spcPts val="765"/>
              </a:spcBef>
              <a:buChar char="•"/>
              <a:tabLst>
                <a:tab pos="354965" algn="l"/>
                <a:tab pos="355600" algn="l"/>
              </a:tabLst>
            </a:pPr>
            <a:r>
              <a:rPr sz="2000" dirty="0">
                <a:latin typeface="Arial"/>
                <a:cs typeface="Arial"/>
              </a:rPr>
              <a:t>OSHA </a:t>
            </a:r>
            <a:r>
              <a:rPr sz="2000" spc="-5" dirty="0">
                <a:latin typeface="Arial"/>
                <a:cs typeface="Arial"/>
              </a:rPr>
              <a:t>is allowed to inspect and</a:t>
            </a:r>
            <a:r>
              <a:rPr sz="2000" spc="-95" dirty="0">
                <a:latin typeface="Arial"/>
                <a:cs typeface="Arial"/>
              </a:rPr>
              <a:t> </a:t>
            </a:r>
            <a:r>
              <a:rPr sz="2000" spc="-5" dirty="0">
                <a:latin typeface="Arial"/>
                <a:cs typeface="Arial"/>
              </a:rPr>
              <a:t>make  copies of all</a:t>
            </a:r>
            <a:r>
              <a:rPr sz="2000" spc="-65" dirty="0">
                <a:latin typeface="Arial"/>
                <a:cs typeface="Arial"/>
              </a:rPr>
              <a:t> </a:t>
            </a:r>
            <a:r>
              <a:rPr sz="2000" spc="-5" dirty="0">
                <a:latin typeface="Arial"/>
                <a:cs typeface="Arial"/>
              </a:rPr>
              <a:t>records.</a:t>
            </a:r>
            <a:endParaRPr sz="2000" dirty="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2654-CCB1-A6EB-5D1A-B71814896DA4}"/>
              </a:ext>
            </a:extLst>
          </p:cNvPr>
          <p:cNvSpPr>
            <a:spLocks noGrp="1"/>
          </p:cNvSpPr>
          <p:nvPr>
            <p:ph type="title"/>
          </p:nvPr>
        </p:nvSpPr>
        <p:spPr>
          <a:xfrm>
            <a:off x="644779" y="147637"/>
            <a:ext cx="7854441" cy="984885"/>
          </a:xfrm>
        </p:spPr>
        <p:txBody>
          <a:bodyPr/>
          <a:lstStyle/>
          <a:p>
            <a:r>
              <a:rPr lang="en-US" sz="3200" dirty="0"/>
              <a:t>SW Healthcare </a:t>
            </a:r>
            <a:r>
              <a:rPr lang="en-US" sz="3200" dirty="0" err="1"/>
              <a:t>Preparednesd</a:t>
            </a:r>
            <a:r>
              <a:rPr lang="en-US" sz="3200" dirty="0"/>
              <a:t> Coalition- contacts</a:t>
            </a:r>
          </a:p>
        </p:txBody>
      </p:sp>
      <p:sp>
        <p:nvSpPr>
          <p:cNvPr id="3" name="Text Placeholder 2">
            <a:extLst>
              <a:ext uri="{FF2B5EF4-FFF2-40B4-BE49-F238E27FC236}">
                <a16:creationId xmlns:a16="http://schemas.microsoft.com/office/drawing/2014/main" id="{50B479BD-BE74-B9CC-C372-270AF342CAF3}"/>
              </a:ext>
            </a:extLst>
          </p:cNvPr>
          <p:cNvSpPr>
            <a:spLocks noGrp="1"/>
          </p:cNvSpPr>
          <p:nvPr>
            <p:ph type="body" idx="1"/>
          </p:nvPr>
        </p:nvSpPr>
        <p:spPr>
          <a:xfrm>
            <a:off x="535940" y="1621027"/>
            <a:ext cx="8072119" cy="3323987"/>
          </a:xfrm>
        </p:spPr>
        <p:txBody>
          <a:bodyPr/>
          <a:lstStyle/>
          <a:p>
            <a:r>
              <a:rPr lang="en-US" dirty="0"/>
              <a:t>Kristin Peterson, RHPC</a:t>
            </a:r>
          </a:p>
          <a:p>
            <a:r>
              <a:rPr lang="en-US" dirty="0">
                <a:hlinkClick r:id="rId2"/>
              </a:rPr>
              <a:t>Kristin@sw-ems.org</a:t>
            </a:r>
            <a:endParaRPr lang="en-US" dirty="0"/>
          </a:p>
          <a:p>
            <a:r>
              <a:rPr lang="en-US" dirty="0"/>
              <a:t>507-290-0265</a:t>
            </a:r>
          </a:p>
          <a:p>
            <a:endParaRPr lang="en-US" dirty="0"/>
          </a:p>
          <a:p>
            <a:r>
              <a:rPr lang="en-US" dirty="0"/>
              <a:t>John Maatz, Lead RHPC</a:t>
            </a:r>
          </a:p>
          <a:p>
            <a:r>
              <a:rPr lang="en-US" dirty="0">
                <a:hlinkClick r:id="rId3"/>
              </a:rPr>
              <a:t>swhpp@sw-ems.org</a:t>
            </a:r>
            <a:endParaRPr lang="en-US" dirty="0"/>
          </a:p>
          <a:p>
            <a:r>
              <a:rPr lang="en-US" dirty="0"/>
              <a:t>320-769-4470</a:t>
            </a:r>
          </a:p>
          <a:p>
            <a:r>
              <a:rPr lang="en-US" dirty="0"/>
              <a:t>After hours: 1-800-259-0195</a:t>
            </a:r>
          </a:p>
          <a:p>
            <a:endParaRPr lang="en-US" dirty="0"/>
          </a:p>
          <a:p>
            <a:r>
              <a:rPr lang="en-US" dirty="0"/>
              <a:t>Ann Jenson</a:t>
            </a:r>
          </a:p>
          <a:p>
            <a:r>
              <a:rPr lang="en-US" dirty="0">
                <a:hlinkClick r:id="rId4"/>
              </a:rPr>
              <a:t>director@sw-ems.org</a:t>
            </a:r>
            <a:endParaRPr lang="en-US" dirty="0"/>
          </a:p>
          <a:p>
            <a:endParaRPr lang="en-US" dirty="0"/>
          </a:p>
        </p:txBody>
      </p:sp>
    </p:spTree>
    <p:extLst>
      <p:ext uri="{BB962C8B-B14F-4D97-AF65-F5344CB8AC3E}">
        <p14:creationId xmlns:p14="http://schemas.microsoft.com/office/powerpoint/2010/main" val="3058707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1930-C749-52B3-0D97-1DCCA695FFF2}"/>
              </a:ext>
            </a:extLst>
          </p:cNvPr>
          <p:cNvSpPr>
            <a:spLocks noGrp="1"/>
          </p:cNvSpPr>
          <p:nvPr>
            <p:ph type="title"/>
          </p:nvPr>
        </p:nvSpPr>
        <p:spPr>
          <a:xfrm>
            <a:off x="535940" y="457200"/>
            <a:ext cx="7854441" cy="492443"/>
          </a:xfrm>
        </p:spPr>
        <p:txBody>
          <a:bodyPr/>
          <a:lstStyle/>
          <a:p>
            <a:r>
              <a:rPr lang="en-US" sz="3200" dirty="0"/>
              <a:t>References:</a:t>
            </a:r>
          </a:p>
        </p:txBody>
      </p:sp>
      <p:sp>
        <p:nvSpPr>
          <p:cNvPr id="3" name="Text Placeholder 2">
            <a:extLst>
              <a:ext uri="{FF2B5EF4-FFF2-40B4-BE49-F238E27FC236}">
                <a16:creationId xmlns:a16="http://schemas.microsoft.com/office/drawing/2014/main" id="{24487926-29F7-3ADC-7A14-0EE0B9B14B3B}"/>
              </a:ext>
            </a:extLst>
          </p:cNvPr>
          <p:cNvSpPr>
            <a:spLocks noGrp="1"/>
          </p:cNvSpPr>
          <p:nvPr>
            <p:ph type="body" idx="1"/>
          </p:nvPr>
        </p:nvSpPr>
        <p:spPr>
          <a:xfrm>
            <a:off x="535940" y="1319819"/>
            <a:ext cx="8072119" cy="4708981"/>
          </a:xfrm>
        </p:spPr>
        <p:txBody>
          <a:bodyPr/>
          <a:lstStyle/>
          <a:p>
            <a:pPr marL="285750" indent="-285750">
              <a:buFont typeface="Arial" panose="020B0604020202020204" pitchFamily="34" charset="0"/>
              <a:buChar char="•"/>
            </a:pPr>
            <a:r>
              <a:rPr lang="en-US" dirty="0">
                <a:hlinkClick r:id="rId2"/>
              </a:rPr>
              <a:t>https://www.cdc.gov/niosh/docs/2015-117/default.html</a:t>
            </a:r>
          </a:p>
          <a:p>
            <a:pPr marL="285750" indent="-285750">
              <a:buFont typeface="Arial" panose="020B0604020202020204" pitchFamily="34" charset="0"/>
              <a:buChar char="•"/>
            </a:pPr>
            <a:r>
              <a:rPr lang="en-US" dirty="0">
                <a:hlinkClick r:id="rId2"/>
              </a:rPr>
              <a:t>https://www.osha.gov/coronavirus</a:t>
            </a:r>
          </a:p>
          <a:p>
            <a:pPr marL="285750" indent="-285750">
              <a:buFont typeface="Arial" panose="020B0604020202020204" pitchFamily="34" charset="0"/>
              <a:buChar char="•"/>
            </a:pPr>
            <a:r>
              <a:rPr lang="en-US" dirty="0">
                <a:hlinkClick r:id="rId2"/>
              </a:rPr>
              <a:t>https://www.osha.gov/respiratory-protection</a:t>
            </a:r>
          </a:p>
          <a:p>
            <a:pPr marL="285750" indent="-285750">
              <a:buFont typeface="Arial" panose="020B0604020202020204" pitchFamily="34" charset="0"/>
              <a:buChar char="•"/>
            </a:pPr>
            <a:r>
              <a:rPr lang="en-US" dirty="0">
                <a:hlinkClick r:id="rId2"/>
              </a:rPr>
              <a:t>Fit Testing Training | Washington State Department of Health</a:t>
            </a:r>
            <a:endParaRPr lang="en-US" dirty="0"/>
          </a:p>
          <a:p>
            <a:pPr marL="285750" indent="-285750">
              <a:buFont typeface="Arial" panose="020B0604020202020204" pitchFamily="34" charset="0"/>
              <a:buChar char="•"/>
            </a:pPr>
            <a:r>
              <a:rPr lang="en-US" dirty="0">
                <a:hlinkClick r:id="rId3"/>
              </a:rPr>
              <a:t>The Basics Of Respiratory Protection (slideshare.net)</a:t>
            </a:r>
            <a:endParaRPr lang="en-US" dirty="0"/>
          </a:p>
          <a:p>
            <a:pPr marL="285750" indent="-285750">
              <a:buFont typeface="Arial" panose="020B0604020202020204" pitchFamily="34" charset="0"/>
              <a:buChar char="•"/>
            </a:pPr>
            <a:r>
              <a:rPr lang="fr-FR" dirty="0" err="1">
                <a:hlinkClick r:id="rId4"/>
              </a:rPr>
              <a:t>Respirator</a:t>
            </a:r>
            <a:r>
              <a:rPr lang="fr-FR" dirty="0">
                <a:hlinkClick r:id="rId4"/>
              </a:rPr>
              <a:t> </a:t>
            </a:r>
            <a:r>
              <a:rPr lang="fr-FR" dirty="0" err="1">
                <a:hlinkClick r:id="rId4"/>
              </a:rPr>
              <a:t>Medical</a:t>
            </a:r>
            <a:r>
              <a:rPr lang="fr-FR" dirty="0">
                <a:hlinkClick r:id="rId4"/>
              </a:rPr>
              <a:t> Evaluation Questionnaire (osha.gov)</a:t>
            </a:r>
            <a:endParaRPr lang="fr-FR" dirty="0"/>
          </a:p>
          <a:p>
            <a:pPr marL="285750" indent="-285750">
              <a:buFont typeface="Arial" panose="020B0604020202020204" pitchFamily="34" charset="0"/>
              <a:buChar char="•"/>
            </a:pPr>
            <a:r>
              <a:rPr lang="en-US" dirty="0">
                <a:hlinkClick r:id="rId5"/>
              </a:rPr>
              <a:t>Medical Evaluation | Center for Respiratory </a:t>
            </a:r>
            <a:r>
              <a:rPr lang="en-US" dirty="0" err="1">
                <a:hlinkClick r:id="rId5"/>
              </a:rPr>
              <a:t>Proction</a:t>
            </a:r>
            <a:r>
              <a:rPr lang="en-US" dirty="0">
                <a:hlinkClick r:id="rId5"/>
              </a:rPr>
              <a:t> | Respiratory Protection | 3M – US</a:t>
            </a:r>
            <a:endParaRPr lang="en-US" dirty="0"/>
          </a:p>
          <a:p>
            <a:pPr marL="285750" indent="-285750">
              <a:buFont typeface="Arial" panose="020B0604020202020204" pitchFamily="34" charset="0"/>
              <a:buChar char="•"/>
            </a:pPr>
            <a:r>
              <a:rPr lang="en-US" dirty="0">
                <a:hlinkClick r:id="rId6"/>
              </a:rPr>
              <a:t>https://multimedia.3m.com/mws/media/811783O/1860-and-1860s-wear-it-right-poster.pdf</a:t>
            </a:r>
            <a:endParaRPr lang="en-US" dirty="0"/>
          </a:p>
          <a:p>
            <a:pPr marL="285750" indent="-285750">
              <a:buFont typeface="Arial" panose="020B0604020202020204" pitchFamily="34" charset="0"/>
              <a:buChar char="•"/>
            </a:pPr>
            <a:r>
              <a:rPr lang="en-US" dirty="0">
                <a:hlinkClick r:id="rId7"/>
              </a:rPr>
              <a:t>https://www.cdc.gov/hai/pdfs/ppe/ppeposter148.pdf</a:t>
            </a:r>
            <a:endParaRPr lang="en-US" dirty="0"/>
          </a:p>
          <a:p>
            <a:pPr marL="285750" indent="-285750">
              <a:buFont typeface="Arial" panose="020B0604020202020204" pitchFamily="34" charset="0"/>
              <a:buChar char="•"/>
            </a:pPr>
            <a:r>
              <a:rPr lang="en-US" dirty="0">
                <a:hlinkClick r:id="rId8"/>
              </a:rPr>
              <a:t>https://www.cdc.gov/coronavirus/2019-ncov/downloads/hcp/fs-respirator-on-off.pdf</a:t>
            </a:r>
            <a:endParaRPr lang="en-US" dirty="0"/>
          </a:p>
          <a:p>
            <a:pPr marL="285750" indent="-285750">
              <a:buFont typeface="Arial" panose="020B0604020202020204" pitchFamily="34" charset="0"/>
              <a:buChar char="•"/>
            </a:pPr>
            <a:r>
              <a:rPr lang="en-US" dirty="0">
                <a:hlinkClick r:id="rId9"/>
              </a:rPr>
              <a:t>https://www.cdc.gov/niosh/npptl/topics/respirators/disp_part/default.html</a:t>
            </a:r>
            <a:endParaRPr lang="en-US" dirty="0"/>
          </a:p>
          <a:p>
            <a:pPr marL="285750" indent="-285750">
              <a:buFont typeface="Arial" panose="020B0604020202020204" pitchFamily="34" charset="0"/>
              <a:buChar char="•"/>
            </a:pPr>
            <a:r>
              <a:rPr lang="en-US" dirty="0">
                <a:hlinkClick r:id="rId10"/>
              </a:rPr>
              <a:t>https://www.osha.gov/laws-regs/regulations/standardnumber/1910/1910.134</a:t>
            </a:r>
            <a:endParaRPr lang="en-US" dirty="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03073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47626-AC42-ADC7-B2C6-83E85890C1C8}"/>
              </a:ext>
            </a:extLst>
          </p:cNvPr>
          <p:cNvPicPr>
            <a:picLocks noChangeAspect="1"/>
          </p:cNvPicPr>
          <p:nvPr/>
        </p:nvPicPr>
        <p:blipFill rotWithShape="1">
          <a:blip r:embed="rId2"/>
          <a:srcRect l="28333" t="18889" r="35834" b="11481"/>
          <a:stretch/>
        </p:blipFill>
        <p:spPr>
          <a:xfrm>
            <a:off x="1371600" y="228600"/>
            <a:ext cx="6248400" cy="6400800"/>
          </a:xfrm>
          <a:prstGeom prst="rect">
            <a:avLst/>
          </a:prstGeom>
        </p:spPr>
      </p:pic>
    </p:spTree>
    <p:extLst>
      <p:ext uri="{BB962C8B-B14F-4D97-AF65-F5344CB8AC3E}">
        <p14:creationId xmlns:p14="http://schemas.microsoft.com/office/powerpoint/2010/main" val="3372312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3430" y="2502217"/>
            <a:ext cx="7075805" cy="1367682"/>
          </a:xfrm>
          <a:prstGeom prst="rect">
            <a:avLst/>
          </a:prstGeom>
        </p:spPr>
        <p:txBody>
          <a:bodyPr vert="horz" wrap="square" lIns="0" tIns="13335" rIns="0" bIns="0" rtlCol="0">
            <a:spAutoFit/>
          </a:bodyPr>
          <a:lstStyle/>
          <a:p>
            <a:pPr marL="12700">
              <a:lnSpc>
                <a:spcPct val="100000"/>
              </a:lnSpc>
              <a:spcBef>
                <a:spcPts val="105"/>
              </a:spcBef>
            </a:pPr>
            <a:r>
              <a:rPr dirty="0"/>
              <a:t>RESPIRATORY</a:t>
            </a:r>
            <a:r>
              <a:rPr spc="-114" dirty="0"/>
              <a:t> </a:t>
            </a:r>
            <a:r>
              <a:rPr dirty="0"/>
              <a:t>PROGRAM</a:t>
            </a:r>
            <a:r>
              <a:rPr lang="en-US" dirty="0"/>
              <a:t> with FIT TESTING</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457200"/>
            <a:ext cx="3508375" cy="696595"/>
          </a:xfrm>
          <a:prstGeom prst="rect">
            <a:avLst/>
          </a:prstGeom>
        </p:spPr>
        <p:txBody>
          <a:bodyPr vert="horz" wrap="square" lIns="0" tIns="13335" rIns="0" bIns="0" rtlCol="0">
            <a:spAutoFit/>
          </a:bodyPr>
          <a:lstStyle/>
          <a:p>
            <a:pPr marL="12700">
              <a:lnSpc>
                <a:spcPct val="100000"/>
              </a:lnSpc>
              <a:spcBef>
                <a:spcPts val="105"/>
              </a:spcBef>
            </a:pPr>
            <a:r>
              <a:rPr spc="-10" dirty="0"/>
              <a:t>O</a:t>
            </a:r>
            <a:r>
              <a:rPr dirty="0"/>
              <a:t>BJEC</a:t>
            </a:r>
            <a:r>
              <a:rPr spc="-5" dirty="0"/>
              <a:t>TI</a:t>
            </a:r>
            <a:r>
              <a:rPr dirty="0"/>
              <a:t>VES</a:t>
            </a:r>
          </a:p>
        </p:txBody>
      </p:sp>
      <p:sp>
        <p:nvSpPr>
          <p:cNvPr id="3" name="object 3"/>
          <p:cNvSpPr txBox="1"/>
          <p:nvPr/>
        </p:nvSpPr>
        <p:spPr>
          <a:xfrm>
            <a:off x="535940" y="1524101"/>
            <a:ext cx="7740650" cy="2244845"/>
          </a:xfrm>
          <a:prstGeom prst="rect">
            <a:avLst/>
          </a:prstGeom>
        </p:spPr>
        <p:txBody>
          <a:bodyPr vert="horz" wrap="square" lIns="0" tIns="109855" rIns="0" bIns="0" rtlCol="0">
            <a:spAutoFit/>
          </a:bodyPr>
          <a:lstStyle/>
          <a:p>
            <a:pPr marL="355600" indent="-342900">
              <a:lnSpc>
                <a:spcPct val="100000"/>
              </a:lnSpc>
              <a:spcBef>
                <a:spcPts val="865"/>
              </a:spcBef>
              <a:buChar char="•"/>
              <a:tabLst>
                <a:tab pos="354965" algn="l"/>
                <a:tab pos="355600" algn="l"/>
              </a:tabLst>
            </a:pPr>
            <a:r>
              <a:rPr lang="en-US" sz="2000" spc="-5" dirty="0">
                <a:latin typeface="Arial"/>
                <a:cs typeface="Arial"/>
              </a:rPr>
              <a:t>Facility’s responsibility</a:t>
            </a:r>
            <a:endParaRPr sz="2000" dirty="0">
              <a:latin typeface="Arial"/>
              <a:cs typeface="Arial"/>
            </a:endParaRPr>
          </a:p>
          <a:p>
            <a:pPr marL="355600" indent="-342900">
              <a:lnSpc>
                <a:spcPct val="100000"/>
              </a:lnSpc>
              <a:spcBef>
                <a:spcPts val="765"/>
              </a:spcBef>
              <a:buChar char="•"/>
              <a:tabLst>
                <a:tab pos="354965" algn="l"/>
                <a:tab pos="355600" algn="l"/>
              </a:tabLst>
            </a:pPr>
            <a:r>
              <a:rPr sz="2000" spc="-5" dirty="0">
                <a:latin typeface="Arial"/>
                <a:cs typeface="Arial"/>
              </a:rPr>
              <a:t>Develop </a:t>
            </a:r>
            <a:r>
              <a:rPr sz="2000" dirty="0">
                <a:latin typeface="Arial"/>
                <a:cs typeface="Arial"/>
              </a:rPr>
              <a:t>a </a:t>
            </a:r>
            <a:r>
              <a:rPr sz="2000" spc="-5" dirty="0">
                <a:latin typeface="Arial"/>
                <a:cs typeface="Arial"/>
              </a:rPr>
              <a:t>respiratory protection</a:t>
            </a:r>
            <a:r>
              <a:rPr sz="2000" spc="-85" dirty="0">
                <a:latin typeface="Arial"/>
                <a:cs typeface="Arial"/>
              </a:rPr>
              <a:t> </a:t>
            </a:r>
            <a:r>
              <a:rPr sz="2000" spc="-10" dirty="0">
                <a:latin typeface="Arial"/>
                <a:cs typeface="Arial"/>
              </a:rPr>
              <a:t>program</a:t>
            </a:r>
            <a:endParaRPr sz="2000" dirty="0">
              <a:latin typeface="Arial"/>
              <a:cs typeface="Arial"/>
            </a:endParaRPr>
          </a:p>
          <a:p>
            <a:pPr marL="355600" indent="-342900">
              <a:lnSpc>
                <a:spcPct val="100000"/>
              </a:lnSpc>
              <a:spcBef>
                <a:spcPts val="765"/>
              </a:spcBef>
              <a:buChar char="•"/>
              <a:tabLst>
                <a:tab pos="354965" algn="l"/>
                <a:tab pos="355600" algn="l"/>
              </a:tabLst>
            </a:pPr>
            <a:r>
              <a:rPr sz="2000" spc="-5" dirty="0">
                <a:latin typeface="Arial"/>
                <a:cs typeface="Arial"/>
              </a:rPr>
              <a:t>Medical</a:t>
            </a:r>
            <a:r>
              <a:rPr lang="en-US" sz="2000" spc="-5" dirty="0">
                <a:latin typeface="Arial"/>
                <a:cs typeface="Arial"/>
              </a:rPr>
              <a:t> evaluation</a:t>
            </a:r>
            <a:endParaRPr sz="2000" dirty="0">
              <a:latin typeface="Arial"/>
              <a:cs typeface="Arial"/>
            </a:endParaRPr>
          </a:p>
          <a:p>
            <a:pPr marL="355600" indent="-342900">
              <a:lnSpc>
                <a:spcPct val="100000"/>
              </a:lnSpc>
              <a:spcBef>
                <a:spcPts val="765"/>
              </a:spcBef>
              <a:buChar char="•"/>
              <a:tabLst>
                <a:tab pos="354965" algn="l"/>
                <a:tab pos="355600" algn="l"/>
              </a:tabLst>
            </a:pPr>
            <a:r>
              <a:rPr sz="2000" spc="-5" dirty="0">
                <a:latin typeface="Arial"/>
                <a:cs typeface="Arial"/>
              </a:rPr>
              <a:t>Fit testing</a:t>
            </a:r>
            <a:r>
              <a:rPr sz="2000" spc="-40" dirty="0">
                <a:latin typeface="Arial"/>
                <a:cs typeface="Arial"/>
              </a:rPr>
              <a:t> </a:t>
            </a:r>
            <a:endParaRPr sz="2000" dirty="0">
              <a:latin typeface="Arial"/>
              <a:cs typeface="Arial"/>
            </a:endParaRPr>
          </a:p>
          <a:p>
            <a:pPr marL="12700">
              <a:lnSpc>
                <a:spcPct val="100000"/>
              </a:lnSpc>
              <a:spcBef>
                <a:spcPts val="765"/>
              </a:spcBef>
              <a:tabLst>
                <a:tab pos="354965" algn="l"/>
                <a:tab pos="355600" algn="l"/>
              </a:tabLst>
            </a:pPr>
            <a:endParaRPr sz="32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BCA92-F8BD-51EA-6D8D-5EA11F95C6D7}"/>
              </a:ext>
            </a:extLst>
          </p:cNvPr>
          <p:cNvSpPr>
            <a:spLocks noGrp="1"/>
          </p:cNvSpPr>
          <p:nvPr>
            <p:ph type="ctrTitle"/>
          </p:nvPr>
        </p:nvSpPr>
        <p:spPr>
          <a:xfrm>
            <a:off x="535940" y="1621027"/>
            <a:ext cx="8072119" cy="677108"/>
          </a:xfrm>
        </p:spPr>
        <p:txBody>
          <a:bodyPr/>
          <a:lstStyle/>
          <a:p>
            <a:pPr algn="ctr"/>
            <a:r>
              <a:rPr lang="en-US" dirty="0"/>
              <a:t>Introduction</a:t>
            </a:r>
          </a:p>
        </p:txBody>
      </p:sp>
      <p:sp>
        <p:nvSpPr>
          <p:cNvPr id="3" name="Subtitle 2">
            <a:extLst>
              <a:ext uri="{FF2B5EF4-FFF2-40B4-BE49-F238E27FC236}">
                <a16:creationId xmlns:a16="http://schemas.microsoft.com/office/drawing/2014/main" id="{581674DD-468B-125E-F01C-41F804AB68BE}"/>
              </a:ext>
            </a:extLst>
          </p:cNvPr>
          <p:cNvSpPr>
            <a:spLocks noGrp="1"/>
          </p:cNvSpPr>
          <p:nvPr>
            <p:ph type="subTitle" idx="4"/>
          </p:nvPr>
        </p:nvSpPr>
        <p:spPr>
          <a:xfrm>
            <a:off x="1219200" y="2590800"/>
            <a:ext cx="6400800" cy="307777"/>
          </a:xfrm>
        </p:spPr>
        <p:txBody>
          <a:bodyPr/>
          <a:lstStyle/>
          <a:p>
            <a:pPr algn="ctr"/>
            <a:r>
              <a:rPr lang="en-US" sz="2000" dirty="0"/>
              <a:t>Why do you need this?</a:t>
            </a:r>
          </a:p>
        </p:txBody>
      </p:sp>
    </p:spTree>
    <p:extLst>
      <p:ext uri="{BB962C8B-B14F-4D97-AF65-F5344CB8AC3E}">
        <p14:creationId xmlns:p14="http://schemas.microsoft.com/office/powerpoint/2010/main" val="2393040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2000" y="457200"/>
            <a:ext cx="8077199" cy="505908"/>
          </a:xfrm>
          <a:prstGeom prst="rect">
            <a:avLst/>
          </a:prstGeom>
        </p:spPr>
        <p:txBody>
          <a:bodyPr vert="horz" wrap="square" lIns="0" tIns="13335" rIns="0" bIns="0" rtlCol="0">
            <a:spAutoFit/>
          </a:bodyPr>
          <a:lstStyle/>
          <a:p>
            <a:pPr marL="12700">
              <a:lnSpc>
                <a:spcPct val="100000"/>
              </a:lnSpc>
              <a:spcBef>
                <a:spcPts val="105"/>
              </a:spcBef>
            </a:pPr>
            <a:r>
              <a:rPr lang="en-US" sz="3200" dirty="0">
                <a:latin typeface="Arial"/>
                <a:cs typeface="Arial"/>
              </a:rPr>
              <a:t>What are respiratory hazards?</a:t>
            </a:r>
            <a:endParaRPr sz="3200" dirty="0">
              <a:latin typeface="Arial"/>
              <a:cs typeface="Arial"/>
            </a:endParaRPr>
          </a:p>
        </p:txBody>
      </p:sp>
      <p:sp>
        <p:nvSpPr>
          <p:cNvPr id="3" name="object 3"/>
          <p:cNvSpPr txBox="1"/>
          <p:nvPr/>
        </p:nvSpPr>
        <p:spPr>
          <a:xfrm>
            <a:off x="762000" y="1143000"/>
            <a:ext cx="7848600" cy="5686171"/>
          </a:xfrm>
          <a:prstGeom prst="rect">
            <a:avLst/>
          </a:prstGeom>
        </p:spPr>
        <p:txBody>
          <a:bodyPr vert="horz" wrap="square" lIns="0" tIns="12700" rIns="0" bIns="0" rtlCol="0">
            <a:spAutoFit/>
          </a:bodyPr>
          <a:lstStyle/>
          <a:p>
            <a:pPr marL="342900" indent="-342900">
              <a:spcBef>
                <a:spcPts val="1000"/>
              </a:spcBef>
              <a:buFont typeface="Arial" panose="020B0604020202020204" pitchFamily="34" charset="0"/>
              <a:buChar char="•"/>
            </a:pPr>
            <a:r>
              <a:rPr lang="en-US" sz="2200" dirty="0">
                <a:cs typeface="Calibri"/>
              </a:rPr>
              <a:t>To be protected, you must wear a respirator (e.g. N95) if you: </a:t>
            </a:r>
            <a:endParaRPr lang="en-US" sz="2200" dirty="0">
              <a:ea typeface="+mn-lt"/>
              <a:cs typeface="+mn-lt"/>
            </a:endParaRPr>
          </a:p>
          <a:p>
            <a:pPr marL="861695" lvl="1" indent="-342900">
              <a:spcBef>
                <a:spcPts val="500"/>
              </a:spcBef>
              <a:buFont typeface="Arial,Sans-Serif" panose="020B0604020202020204" pitchFamily="34" charset="0"/>
            </a:pPr>
            <a:r>
              <a:rPr lang="en-US" sz="2000" dirty="0">
                <a:cs typeface="Calibri"/>
              </a:rPr>
              <a:t>Work with a positive or suspected positive COVID-19, TB, or influenza resident/client </a:t>
            </a:r>
            <a:endParaRPr lang="en-US" sz="2000" dirty="0">
              <a:ea typeface="+mn-lt"/>
              <a:cs typeface="+mn-lt"/>
            </a:endParaRPr>
          </a:p>
          <a:p>
            <a:pPr marL="861695" lvl="1" indent="-342900">
              <a:spcBef>
                <a:spcPts val="500"/>
              </a:spcBef>
              <a:buFont typeface="Arial,Sans-Serif" panose="020B0604020202020204" pitchFamily="34" charset="0"/>
            </a:pPr>
            <a:r>
              <a:rPr lang="en-US" sz="2000" dirty="0">
                <a:cs typeface="Calibri"/>
              </a:rPr>
              <a:t>Perform any tasks that may cause secretions to aerosolize                 (</a:t>
            </a:r>
            <a:r>
              <a:rPr lang="en-US" sz="2000" dirty="0">
                <a:solidFill>
                  <a:srgbClr val="00B0F0"/>
                </a:solidFill>
                <a:cs typeface="Calibri"/>
                <a:hlinkClick r:id="rId2"/>
              </a:rPr>
              <a:t>Link to the CDC list of aerosolizing procedures</a:t>
            </a:r>
            <a:r>
              <a:rPr lang="en-US" sz="2000" dirty="0">
                <a:cs typeface="Calibri"/>
              </a:rPr>
              <a:t>)</a:t>
            </a:r>
            <a:endParaRPr lang="en-US" sz="2200" dirty="0">
              <a:ea typeface="+mn-lt"/>
              <a:cs typeface="+mn-lt"/>
            </a:endParaRPr>
          </a:p>
          <a:p>
            <a:pPr marL="285750" indent="-285750">
              <a:spcBef>
                <a:spcPts val="1000"/>
              </a:spcBef>
              <a:buFont typeface="Arial,Sans-Serif" panose="020B0604020202020204" pitchFamily="34" charset="0"/>
              <a:buChar char="•"/>
            </a:pPr>
            <a:r>
              <a:rPr lang="en-US" sz="2200" dirty="0">
                <a:ea typeface="+mn-lt"/>
                <a:cs typeface="+mn-lt"/>
              </a:rPr>
              <a:t>Exposure happens when you breathe in hazardous particles, fumes, gases, or vapors.</a:t>
            </a:r>
          </a:p>
          <a:p>
            <a:pPr marL="285750" indent="-285750">
              <a:spcBef>
                <a:spcPts val="1000"/>
              </a:spcBef>
              <a:buFont typeface="Arial,Sans-Serif" panose="020B0604020202020204" pitchFamily="34" charset="0"/>
              <a:buChar char="•"/>
            </a:pPr>
            <a:r>
              <a:rPr lang="en-US" sz="2200" dirty="0">
                <a:ea typeface="+mn-lt"/>
                <a:cs typeface="+mn-lt"/>
              </a:rPr>
              <a:t>Exposure to respiratory hazards can cause illness and even death. Respiratory hazards can be biologic, chemical, etc.</a:t>
            </a:r>
          </a:p>
          <a:p>
            <a:pPr marL="685800" lvl="2" indent="0">
              <a:spcBef>
                <a:spcPts val="1000"/>
              </a:spcBef>
              <a:buNone/>
            </a:pPr>
            <a:r>
              <a:rPr lang="en-US" sz="2000" dirty="0">
                <a:ea typeface="+mn-lt"/>
                <a:cs typeface="+mn-lt"/>
              </a:rPr>
              <a:t>Examples:</a:t>
            </a:r>
          </a:p>
          <a:p>
            <a:pPr lvl="2">
              <a:spcBef>
                <a:spcPts val="1000"/>
              </a:spcBef>
            </a:pPr>
            <a:r>
              <a:rPr lang="en-US" sz="2000" dirty="0"/>
              <a:t>Biological: TB, COVID-19, measles, flu</a:t>
            </a:r>
          </a:p>
          <a:p>
            <a:pPr lvl="2">
              <a:spcBef>
                <a:spcPts val="1000"/>
              </a:spcBef>
            </a:pPr>
            <a:r>
              <a:rPr lang="en-US" sz="2000" dirty="0"/>
              <a:t>Chemical:  carbon monoxide, ammonia, chlorine</a:t>
            </a:r>
          </a:p>
          <a:p>
            <a:pPr lvl="2">
              <a:spcBef>
                <a:spcPts val="1000"/>
              </a:spcBef>
            </a:pPr>
            <a:r>
              <a:rPr lang="en-US" sz="2000" dirty="0"/>
              <a:t>Other particles: wood dust, soot, smoke</a:t>
            </a:r>
            <a:endParaRPr lang="en-US" sz="2000" dirty="0">
              <a:cs typeface="Calibri"/>
            </a:endParaRPr>
          </a:p>
          <a:p>
            <a:pPr marL="12700" marR="5080">
              <a:lnSpc>
                <a:spcPct val="100000"/>
              </a:lnSpc>
              <a:spcBef>
                <a:spcPts val="100"/>
              </a:spcBef>
              <a:tabLst>
                <a:tab pos="354965" algn="l"/>
                <a:tab pos="355600" algn="l"/>
              </a:tabLst>
            </a:pPr>
            <a:endParaRPr sz="320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24338</TotalTime>
  <Words>4871</Words>
  <Application>Microsoft Office PowerPoint</Application>
  <PresentationFormat>On-screen Show (4:3)</PresentationFormat>
  <Paragraphs>391</Paragraphs>
  <Slides>49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Arial,Sans-Serif</vt:lpstr>
      <vt:lpstr>Calibri</vt:lpstr>
      <vt:lpstr>Corbel</vt:lpstr>
      <vt:lpstr>Roboto</vt:lpstr>
      <vt:lpstr>Symbol</vt:lpstr>
      <vt:lpstr>Office Theme</vt:lpstr>
      <vt:lpstr>What is a Healthcare Preparedness Coalition (HHC)?</vt:lpstr>
      <vt:lpstr>HCC Core Capabilities as defined by the Assistant Secretary for Preparedness and Response</vt:lpstr>
      <vt:lpstr>Essential Functions</vt:lpstr>
      <vt:lpstr>How Minnesota Does It</vt:lpstr>
      <vt:lpstr>PowerPoint Presentation</vt:lpstr>
      <vt:lpstr>RESPIRATORY PROGRAM with FIT TESTING</vt:lpstr>
      <vt:lpstr>OBJECTIVES</vt:lpstr>
      <vt:lpstr>Introduction</vt:lpstr>
      <vt:lpstr>PowerPoint Presentation</vt:lpstr>
      <vt:lpstr>Federal and State Regulatory Requirements</vt:lpstr>
      <vt:lpstr>Employer Responsibilities</vt:lpstr>
      <vt:lpstr>Respiratory Protection Program (RPP)  </vt:lpstr>
      <vt:lpstr>Program Content</vt:lpstr>
      <vt:lpstr>Program Content / User Training</vt:lpstr>
      <vt:lpstr>Program Administrator</vt:lpstr>
      <vt:lpstr>User Training</vt:lpstr>
      <vt:lpstr>Respirator Selection</vt:lpstr>
      <vt:lpstr>N95 Respirator</vt:lpstr>
      <vt:lpstr>NIOSH Approved N95 Respirator</vt:lpstr>
      <vt:lpstr>Implementing and Updating</vt:lpstr>
      <vt:lpstr>Medical Evaluation</vt:lpstr>
      <vt:lpstr>Medical Evaluation (con’t)</vt:lpstr>
      <vt:lpstr>Medical  Evaluation (con’t)</vt:lpstr>
      <vt:lpstr>Information for the PLHCP</vt:lpstr>
      <vt:lpstr>Evaluation Results- Written Medical Opinion</vt:lpstr>
      <vt:lpstr>FIT Testing</vt:lpstr>
      <vt:lpstr>Preparing for Fit Test Day</vt:lpstr>
      <vt:lpstr>Fit Test Day Reminders for the Employee</vt:lpstr>
      <vt:lpstr>Prior to Using the N95</vt:lpstr>
      <vt:lpstr>Donning the Respirator</vt:lpstr>
      <vt:lpstr>Donning</vt:lpstr>
      <vt:lpstr>Fit test versus seal check</vt:lpstr>
      <vt:lpstr>Ensuring Seal Check</vt:lpstr>
      <vt:lpstr>Wearing the N95 with other PPE</vt:lpstr>
      <vt:lpstr>N95 and Head Coverings </vt:lpstr>
      <vt:lpstr>Maintenance and Care</vt:lpstr>
      <vt:lpstr>Steps for Fit Testing</vt:lpstr>
      <vt:lpstr>Fit Testing Solutions &amp; Sensitivity</vt:lpstr>
      <vt:lpstr>Fit Testing</vt:lpstr>
      <vt:lpstr>Other supplies/ equipment for Fit Test</vt:lpstr>
      <vt:lpstr>Once Fit Tested</vt:lpstr>
      <vt:lpstr>When “stuff” happens…..</vt:lpstr>
      <vt:lpstr>Storage</vt:lpstr>
      <vt:lpstr>Summary</vt:lpstr>
      <vt:lpstr>PROGRAM EVALUATION</vt:lpstr>
      <vt:lpstr>RECORDKEEPING</vt:lpstr>
      <vt:lpstr>ACCESS TO RECORDS</vt:lpstr>
      <vt:lpstr>SW Healthcare Preparednesd Coalition- contacts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Lavida Gingrich</dc:creator>
  <cp:lastModifiedBy>covid</cp:lastModifiedBy>
  <cp:revision>19</cp:revision>
  <dcterms:created xsi:type="dcterms:W3CDTF">2022-09-08T18:44:37Z</dcterms:created>
  <dcterms:modified xsi:type="dcterms:W3CDTF">2023-01-27T20:18:40Z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2017-09-15T00:00:00Z</vt:filetime>
  </property>
  <property fmtid="{D5CDD505-2E9C-101B-9397-08002B2CF9AE}" pid="3" name="Creator">
    <vt:lpwstr>Acrobat PDFMaker 17 for PowerPoint</vt:lpwstr>
  </property>
  <property fmtid="{D5CDD505-2E9C-101B-9397-08002B2CF9AE}" pid="4" name="LastSaved">
    <vt:filetime>2017-09-15T00:00:00Z</vt:filetime>
  </property>
</Properties>
</file>